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664" r:id="rId3"/>
  </p:sldMasterIdLst>
  <p:notesMasterIdLst>
    <p:notesMasterId r:id="rId26"/>
  </p:notesMasterIdLst>
  <p:sldIdLst>
    <p:sldId id="491" r:id="rId4"/>
    <p:sldId id="477" r:id="rId5"/>
    <p:sldId id="470" r:id="rId6"/>
    <p:sldId id="464" r:id="rId7"/>
    <p:sldId id="302" r:id="rId8"/>
    <p:sldId id="380" r:id="rId9"/>
    <p:sldId id="487" r:id="rId10"/>
    <p:sldId id="425" r:id="rId11"/>
    <p:sldId id="424" r:id="rId12"/>
    <p:sldId id="466" r:id="rId13"/>
    <p:sldId id="469" r:id="rId14"/>
    <p:sldId id="450" r:id="rId15"/>
    <p:sldId id="264" r:id="rId16"/>
    <p:sldId id="265" r:id="rId17"/>
    <p:sldId id="384" r:id="rId18"/>
    <p:sldId id="381" r:id="rId19"/>
    <p:sldId id="382" r:id="rId20"/>
    <p:sldId id="493" r:id="rId21"/>
    <p:sldId id="492" r:id="rId22"/>
    <p:sldId id="268" r:id="rId23"/>
    <p:sldId id="269" r:id="rId24"/>
    <p:sldId id="26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D269FD4-C840-4489-9A2E-9EED80BB7E84}">
          <p14:sldIdLst>
            <p14:sldId id="491"/>
            <p14:sldId id="477"/>
            <p14:sldId id="470"/>
            <p14:sldId id="464"/>
            <p14:sldId id="302"/>
            <p14:sldId id="380"/>
            <p14:sldId id="487"/>
            <p14:sldId id="425"/>
            <p14:sldId id="424"/>
            <p14:sldId id="466"/>
            <p14:sldId id="469"/>
            <p14:sldId id="450"/>
            <p14:sldId id="264"/>
            <p14:sldId id="265"/>
            <p14:sldId id="384"/>
            <p14:sldId id="381"/>
            <p14:sldId id="382"/>
            <p14:sldId id="493"/>
            <p14:sldId id="492"/>
            <p14:sldId id="268"/>
            <p14:sldId id="269"/>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36" autoAdjust="0"/>
    <p:restoredTop sz="94660"/>
  </p:normalViewPr>
  <p:slideViewPr>
    <p:cSldViewPr snapToGrid="0">
      <p:cViewPr varScale="1">
        <p:scale>
          <a:sx n="86" d="100"/>
          <a:sy n="86" d="100"/>
        </p:scale>
        <p:origin x="4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34A8A6-E157-4E51-9B46-CB3F72462F0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5E0FA1B-A049-4CC3-9EFC-4C407B56CC9F}">
      <dgm:prSet phldrT="[Text]"/>
      <dgm:spPr/>
      <dgm:t>
        <a:bodyPr/>
        <a:lstStyle/>
        <a:p>
          <a:r>
            <a:rPr lang="en-US" dirty="0"/>
            <a:t>Terms of the trust agreement</a:t>
          </a:r>
        </a:p>
      </dgm:t>
    </dgm:pt>
    <dgm:pt modelId="{80D6DD81-49E0-436D-9FB4-2D1FD1BF3D2A}" type="parTrans" cxnId="{9BB02F0F-43E4-45FE-8801-C4446A1804BC}">
      <dgm:prSet/>
      <dgm:spPr/>
      <dgm:t>
        <a:bodyPr/>
        <a:lstStyle/>
        <a:p>
          <a:endParaRPr lang="en-US"/>
        </a:p>
      </dgm:t>
    </dgm:pt>
    <dgm:pt modelId="{2F5204F7-2099-414C-989C-28E323597CE7}" type="sibTrans" cxnId="{9BB02F0F-43E4-45FE-8801-C4446A1804BC}">
      <dgm:prSet/>
      <dgm:spPr/>
      <dgm:t>
        <a:bodyPr/>
        <a:lstStyle/>
        <a:p>
          <a:endParaRPr lang="en-US"/>
        </a:p>
      </dgm:t>
    </dgm:pt>
    <dgm:pt modelId="{02CBFD9E-B5B4-46F4-A625-09E90131C0D6}">
      <dgm:prSet phldrT="[Text]"/>
      <dgm:spPr/>
      <dgm:t>
        <a:bodyPr/>
        <a:lstStyle/>
        <a:p>
          <a:r>
            <a:rPr lang="en-US" dirty="0"/>
            <a:t>Trust assets</a:t>
          </a:r>
        </a:p>
      </dgm:t>
    </dgm:pt>
    <dgm:pt modelId="{976010D4-7C09-4B38-AE80-3ACC0731CCA3}" type="parTrans" cxnId="{1FEDA864-4724-4EFA-B336-C49771A68424}">
      <dgm:prSet/>
      <dgm:spPr/>
      <dgm:t>
        <a:bodyPr/>
        <a:lstStyle/>
        <a:p>
          <a:endParaRPr lang="en-US"/>
        </a:p>
      </dgm:t>
    </dgm:pt>
    <dgm:pt modelId="{97A6AE12-1BC4-419A-BE39-608993226D42}" type="sibTrans" cxnId="{1FEDA864-4724-4EFA-B336-C49771A68424}">
      <dgm:prSet/>
      <dgm:spPr/>
      <dgm:t>
        <a:bodyPr/>
        <a:lstStyle/>
        <a:p>
          <a:endParaRPr lang="en-US"/>
        </a:p>
      </dgm:t>
    </dgm:pt>
    <dgm:pt modelId="{228FFF13-18FA-46F0-9788-0B06ED8C8E92}">
      <dgm:prSet phldrT="[Text]"/>
      <dgm:spPr/>
      <dgm:t>
        <a:bodyPr/>
        <a:lstStyle/>
        <a:p>
          <a:r>
            <a:rPr lang="en-US" dirty="0"/>
            <a:t>Accumulated income in trust (skim trust)</a:t>
          </a:r>
        </a:p>
      </dgm:t>
    </dgm:pt>
    <dgm:pt modelId="{AB52949F-253E-4BAF-94BF-E708628A981F}" type="parTrans" cxnId="{E626DC9A-02C1-4EF9-A9BF-BF5742C5D9C0}">
      <dgm:prSet/>
      <dgm:spPr/>
      <dgm:t>
        <a:bodyPr/>
        <a:lstStyle/>
        <a:p>
          <a:endParaRPr lang="en-US"/>
        </a:p>
      </dgm:t>
    </dgm:pt>
    <dgm:pt modelId="{C3AD6CA4-36C7-4CEA-AD63-669C21E9CF7C}" type="sibTrans" cxnId="{E626DC9A-02C1-4EF9-A9BF-BF5742C5D9C0}">
      <dgm:prSet/>
      <dgm:spPr/>
      <dgm:t>
        <a:bodyPr/>
        <a:lstStyle/>
        <a:p>
          <a:endParaRPr lang="en-US"/>
        </a:p>
      </dgm:t>
    </dgm:pt>
    <dgm:pt modelId="{21EE5F5B-4A57-4309-BA0A-04AE110F53D8}">
      <dgm:prSet phldrT="[Text]"/>
      <dgm:spPr/>
      <dgm:t>
        <a:bodyPr/>
        <a:lstStyle/>
        <a:p>
          <a:r>
            <a:rPr lang="en-US" dirty="0"/>
            <a:t>Interest of the settlor and/or beneficiaries</a:t>
          </a:r>
        </a:p>
      </dgm:t>
    </dgm:pt>
    <dgm:pt modelId="{3703CFC0-FACA-453D-969C-E3A465DB41DF}" type="parTrans" cxnId="{0CCB778B-071E-4556-BCF5-4D4DBC05B9A4}">
      <dgm:prSet/>
      <dgm:spPr/>
      <dgm:t>
        <a:bodyPr/>
        <a:lstStyle/>
        <a:p>
          <a:endParaRPr lang="en-US"/>
        </a:p>
      </dgm:t>
    </dgm:pt>
    <dgm:pt modelId="{E5A1299C-2533-4965-B8A5-879F08AF6118}" type="sibTrans" cxnId="{0CCB778B-071E-4556-BCF5-4D4DBC05B9A4}">
      <dgm:prSet/>
      <dgm:spPr/>
      <dgm:t>
        <a:bodyPr/>
        <a:lstStyle/>
        <a:p>
          <a:endParaRPr lang="en-US"/>
        </a:p>
      </dgm:t>
    </dgm:pt>
    <dgm:pt modelId="{925D4972-587A-4FC6-AF49-9D464796F381}">
      <dgm:prSet phldrT="[Text]"/>
      <dgm:spPr/>
      <dgm:t>
        <a:bodyPr/>
        <a:lstStyle/>
        <a:p>
          <a:r>
            <a:rPr lang="en-US" dirty="0"/>
            <a:t>Laws in the original trust’s jurisdiction </a:t>
          </a:r>
        </a:p>
      </dgm:t>
    </dgm:pt>
    <dgm:pt modelId="{F619188A-D996-4524-9572-F111D993B167}" type="parTrans" cxnId="{8C91DFE8-4B11-4AAA-9AEE-8902E9C874B1}">
      <dgm:prSet/>
      <dgm:spPr/>
      <dgm:t>
        <a:bodyPr/>
        <a:lstStyle/>
        <a:p>
          <a:endParaRPr lang="en-US"/>
        </a:p>
      </dgm:t>
    </dgm:pt>
    <dgm:pt modelId="{6544B794-7236-42BF-8AED-5ABA00FA7E01}" type="sibTrans" cxnId="{8C91DFE8-4B11-4AAA-9AEE-8902E9C874B1}">
      <dgm:prSet/>
      <dgm:spPr/>
      <dgm:t>
        <a:bodyPr/>
        <a:lstStyle/>
        <a:p>
          <a:endParaRPr lang="en-US"/>
        </a:p>
      </dgm:t>
    </dgm:pt>
    <dgm:pt modelId="{FA834C56-E2CF-4CD4-AD5D-1496FDE28F4D}">
      <dgm:prSet phldrT="[Text]"/>
      <dgm:spPr/>
      <dgm:t>
        <a:bodyPr/>
        <a:lstStyle/>
        <a:p>
          <a:r>
            <a:rPr lang="en-US" dirty="0"/>
            <a:t>Laws in the onshoring jurisdiction (DE!)</a:t>
          </a:r>
        </a:p>
      </dgm:t>
    </dgm:pt>
    <dgm:pt modelId="{B49066EC-C104-4801-9FEF-2CF835DA2145}" type="parTrans" cxnId="{E7D5BB36-D96F-4987-8E87-A67FC439BA1B}">
      <dgm:prSet/>
      <dgm:spPr/>
      <dgm:t>
        <a:bodyPr/>
        <a:lstStyle/>
        <a:p>
          <a:endParaRPr lang="en-US"/>
        </a:p>
      </dgm:t>
    </dgm:pt>
    <dgm:pt modelId="{CFE6E310-88E6-457A-82EC-7A7668C24EB0}" type="sibTrans" cxnId="{E7D5BB36-D96F-4987-8E87-A67FC439BA1B}">
      <dgm:prSet/>
      <dgm:spPr/>
      <dgm:t>
        <a:bodyPr/>
        <a:lstStyle/>
        <a:p>
          <a:endParaRPr lang="en-US"/>
        </a:p>
      </dgm:t>
    </dgm:pt>
    <dgm:pt modelId="{568A3F04-9B62-4C8B-BD4C-F69931DF36F0}" type="pres">
      <dgm:prSet presAssocID="{5E34A8A6-E157-4E51-9B46-CB3F72462F05}" presName="diagram" presStyleCnt="0">
        <dgm:presLayoutVars>
          <dgm:dir/>
          <dgm:resizeHandles val="exact"/>
        </dgm:presLayoutVars>
      </dgm:prSet>
      <dgm:spPr/>
    </dgm:pt>
    <dgm:pt modelId="{EF98AC34-6D5C-406C-A7F6-2F11CFE62EF2}" type="pres">
      <dgm:prSet presAssocID="{75E0FA1B-A049-4CC3-9EFC-4C407B56CC9F}" presName="node" presStyleLbl="node1" presStyleIdx="0" presStyleCnt="6">
        <dgm:presLayoutVars>
          <dgm:bulletEnabled val="1"/>
        </dgm:presLayoutVars>
      </dgm:prSet>
      <dgm:spPr/>
    </dgm:pt>
    <dgm:pt modelId="{23CEC519-74FA-469F-BFCB-512732819399}" type="pres">
      <dgm:prSet presAssocID="{2F5204F7-2099-414C-989C-28E323597CE7}" presName="sibTrans" presStyleCnt="0"/>
      <dgm:spPr/>
    </dgm:pt>
    <dgm:pt modelId="{08E5F6E8-3670-4396-B86F-ADF5EF6D045B}" type="pres">
      <dgm:prSet presAssocID="{02CBFD9E-B5B4-46F4-A625-09E90131C0D6}" presName="node" presStyleLbl="node1" presStyleIdx="1" presStyleCnt="6">
        <dgm:presLayoutVars>
          <dgm:bulletEnabled val="1"/>
        </dgm:presLayoutVars>
      </dgm:prSet>
      <dgm:spPr/>
    </dgm:pt>
    <dgm:pt modelId="{822B601A-7AC3-41DA-9B56-77A813E1AFE2}" type="pres">
      <dgm:prSet presAssocID="{97A6AE12-1BC4-419A-BE39-608993226D42}" presName="sibTrans" presStyleCnt="0"/>
      <dgm:spPr/>
    </dgm:pt>
    <dgm:pt modelId="{5F363693-8561-4DE6-8C12-707D434034A4}" type="pres">
      <dgm:prSet presAssocID="{228FFF13-18FA-46F0-9788-0B06ED8C8E92}" presName="node" presStyleLbl="node1" presStyleIdx="2" presStyleCnt="6">
        <dgm:presLayoutVars>
          <dgm:bulletEnabled val="1"/>
        </dgm:presLayoutVars>
      </dgm:prSet>
      <dgm:spPr/>
    </dgm:pt>
    <dgm:pt modelId="{6681F438-F3D8-47B3-AC7C-573B6FD193B5}" type="pres">
      <dgm:prSet presAssocID="{C3AD6CA4-36C7-4CEA-AD63-669C21E9CF7C}" presName="sibTrans" presStyleCnt="0"/>
      <dgm:spPr/>
    </dgm:pt>
    <dgm:pt modelId="{DCF2B1F9-8639-47F9-B705-D928FFEBF45F}" type="pres">
      <dgm:prSet presAssocID="{21EE5F5B-4A57-4309-BA0A-04AE110F53D8}" presName="node" presStyleLbl="node1" presStyleIdx="3" presStyleCnt="6">
        <dgm:presLayoutVars>
          <dgm:bulletEnabled val="1"/>
        </dgm:presLayoutVars>
      </dgm:prSet>
      <dgm:spPr/>
    </dgm:pt>
    <dgm:pt modelId="{9F95D53B-BF24-4E7A-A2E6-66BCC1C3536B}" type="pres">
      <dgm:prSet presAssocID="{E5A1299C-2533-4965-B8A5-879F08AF6118}" presName="sibTrans" presStyleCnt="0"/>
      <dgm:spPr/>
    </dgm:pt>
    <dgm:pt modelId="{F795316B-6D7C-4BD7-823D-1038771BB9C9}" type="pres">
      <dgm:prSet presAssocID="{925D4972-587A-4FC6-AF49-9D464796F381}" presName="node" presStyleLbl="node1" presStyleIdx="4" presStyleCnt="6">
        <dgm:presLayoutVars>
          <dgm:bulletEnabled val="1"/>
        </dgm:presLayoutVars>
      </dgm:prSet>
      <dgm:spPr/>
    </dgm:pt>
    <dgm:pt modelId="{00A8A5C3-06E6-4C82-9E08-668A06FF6DC9}" type="pres">
      <dgm:prSet presAssocID="{6544B794-7236-42BF-8AED-5ABA00FA7E01}" presName="sibTrans" presStyleCnt="0"/>
      <dgm:spPr/>
    </dgm:pt>
    <dgm:pt modelId="{D6D9A51C-646B-47C9-8BC7-7069DA2B368C}" type="pres">
      <dgm:prSet presAssocID="{FA834C56-E2CF-4CD4-AD5D-1496FDE28F4D}" presName="node" presStyleLbl="node1" presStyleIdx="5" presStyleCnt="6">
        <dgm:presLayoutVars>
          <dgm:bulletEnabled val="1"/>
        </dgm:presLayoutVars>
      </dgm:prSet>
      <dgm:spPr/>
    </dgm:pt>
  </dgm:ptLst>
  <dgm:cxnLst>
    <dgm:cxn modelId="{A96A020D-527E-48F4-A307-E2B8C83F71C9}" type="presOf" srcId="{228FFF13-18FA-46F0-9788-0B06ED8C8E92}" destId="{5F363693-8561-4DE6-8C12-707D434034A4}" srcOrd="0" destOrd="0" presId="urn:microsoft.com/office/officeart/2005/8/layout/default"/>
    <dgm:cxn modelId="{9BB02F0F-43E4-45FE-8801-C4446A1804BC}" srcId="{5E34A8A6-E157-4E51-9B46-CB3F72462F05}" destId="{75E0FA1B-A049-4CC3-9EFC-4C407B56CC9F}" srcOrd="0" destOrd="0" parTransId="{80D6DD81-49E0-436D-9FB4-2D1FD1BF3D2A}" sibTransId="{2F5204F7-2099-414C-989C-28E323597CE7}"/>
    <dgm:cxn modelId="{616A5F15-AD29-4EA2-BE91-1F1720F359D7}" type="presOf" srcId="{21EE5F5B-4A57-4309-BA0A-04AE110F53D8}" destId="{DCF2B1F9-8639-47F9-B705-D928FFEBF45F}" srcOrd="0" destOrd="0" presId="urn:microsoft.com/office/officeart/2005/8/layout/default"/>
    <dgm:cxn modelId="{E7D5BB36-D96F-4987-8E87-A67FC439BA1B}" srcId="{5E34A8A6-E157-4E51-9B46-CB3F72462F05}" destId="{FA834C56-E2CF-4CD4-AD5D-1496FDE28F4D}" srcOrd="5" destOrd="0" parTransId="{B49066EC-C104-4801-9FEF-2CF835DA2145}" sibTransId="{CFE6E310-88E6-457A-82EC-7A7668C24EB0}"/>
    <dgm:cxn modelId="{B67FB03E-D3B8-420C-AFA8-44C063310263}" type="presOf" srcId="{02CBFD9E-B5B4-46F4-A625-09E90131C0D6}" destId="{08E5F6E8-3670-4396-B86F-ADF5EF6D045B}" srcOrd="0" destOrd="0" presId="urn:microsoft.com/office/officeart/2005/8/layout/default"/>
    <dgm:cxn modelId="{1FEDA864-4724-4EFA-B336-C49771A68424}" srcId="{5E34A8A6-E157-4E51-9B46-CB3F72462F05}" destId="{02CBFD9E-B5B4-46F4-A625-09E90131C0D6}" srcOrd="1" destOrd="0" parTransId="{976010D4-7C09-4B38-AE80-3ACC0731CCA3}" sibTransId="{97A6AE12-1BC4-419A-BE39-608993226D42}"/>
    <dgm:cxn modelId="{CA323F58-7B5B-41F4-BCC6-0412D75DE65A}" type="presOf" srcId="{925D4972-587A-4FC6-AF49-9D464796F381}" destId="{F795316B-6D7C-4BD7-823D-1038771BB9C9}" srcOrd="0" destOrd="0" presId="urn:microsoft.com/office/officeart/2005/8/layout/default"/>
    <dgm:cxn modelId="{36B0F584-0E80-49CA-B8BC-0B8FFC24C98E}" type="presOf" srcId="{75E0FA1B-A049-4CC3-9EFC-4C407B56CC9F}" destId="{EF98AC34-6D5C-406C-A7F6-2F11CFE62EF2}" srcOrd="0" destOrd="0" presId="urn:microsoft.com/office/officeart/2005/8/layout/default"/>
    <dgm:cxn modelId="{0CCB778B-071E-4556-BCF5-4D4DBC05B9A4}" srcId="{5E34A8A6-E157-4E51-9B46-CB3F72462F05}" destId="{21EE5F5B-4A57-4309-BA0A-04AE110F53D8}" srcOrd="3" destOrd="0" parTransId="{3703CFC0-FACA-453D-969C-E3A465DB41DF}" sibTransId="{E5A1299C-2533-4965-B8A5-879F08AF6118}"/>
    <dgm:cxn modelId="{E626DC9A-02C1-4EF9-A9BF-BF5742C5D9C0}" srcId="{5E34A8A6-E157-4E51-9B46-CB3F72462F05}" destId="{228FFF13-18FA-46F0-9788-0B06ED8C8E92}" srcOrd="2" destOrd="0" parTransId="{AB52949F-253E-4BAF-94BF-E708628A981F}" sibTransId="{C3AD6CA4-36C7-4CEA-AD63-669C21E9CF7C}"/>
    <dgm:cxn modelId="{8BBB24E2-BBA4-40F5-80BB-5508E6E2612F}" type="presOf" srcId="{5E34A8A6-E157-4E51-9B46-CB3F72462F05}" destId="{568A3F04-9B62-4C8B-BD4C-F69931DF36F0}" srcOrd="0" destOrd="0" presId="urn:microsoft.com/office/officeart/2005/8/layout/default"/>
    <dgm:cxn modelId="{8C91DFE8-4B11-4AAA-9AEE-8902E9C874B1}" srcId="{5E34A8A6-E157-4E51-9B46-CB3F72462F05}" destId="{925D4972-587A-4FC6-AF49-9D464796F381}" srcOrd="4" destOrd="0" parTransId="{F619188A-D996-4524-9572-F111D993B167}" sibTransId="{6544B794-7236-42BF-8AED-5ABA00FA7E01}"/>
    <dgm:cxn modelId="{D7A6D7FC-9F40-4FB3-9D11-587D73492FC8}" type="presOf" srcId="{FA834C56-E2CF-4CD4-AD5D-1496FDE28F4D}" destId="{D6D9A51C-646B-47C9-8BC7-7069DA2B368C}" srcOrd="0" destOrd="0" presId="urn:microsoft.com/office/officeart/2005/8/layout/default"/>
    <dgm:cxn modelId="{E0355296-2A64-44E5-95F0-F6658DD68747}" type="presParOf" srcId="{568A3F04-9B62-4C8B-BD4C-F69931DF36F0}" destId="{EF98AC34-6D5C-406C-A7F6-2F11CFE62EF2}" srcOrd="0" destOrd="0" presId="urn:microsoft.com/office/officeart/2005/8/layout/default"/>
    <dgm:cxn modelId="{BC0B65CD-2E1C-4AF6-9D6F-1B63B572EFFA}" type="presParOf" srcId="{568A3F04-9B62-4C8B-BD4C-F69931DF36F0}" destId="{23CEC519-74FA-469F-BFCB-512732819399}" srcOrd="1" destOrd="0" presId="urn:microsoft.com/office/officeart/2005/8/layout/default"/>
    <dgm:cxn modelId="{65850BBB-8725-4303-90BC-0E948B2D4D6E}" type="presParOf" srcId="{568A3F04-9B62-4C8B-BD4C-F69931DF36F0}" destId="{08E5F6E8-3670-4396-B86F-ADF5EF6D045B}" srcOrd="2" destOrd="0" presId="urn:microsoft.com/office/officeart/2005/8/layout/default"/>
    <dgm:cxn modelId="{EC182AB3-197F-45C2-AC52-D92D92951155}" type="presParOf" srcId="{568A3F04-9B62-4C8B-BD4C-F69931DF36F0}" destId="{822B601A-7AC3-41DA-9B56-77A813E1AFE2}" srcOrd="3" destOrd="0" presId="urn:microsoft.com/office/officeart/2005/8/layout/default"/>
    <dgm:cxn modelId="{6B780D0D-D410-4D6E-AB52-B3E413EF1883}" type="presParOf" srcId="{568A3F04-9B62-4C8B-BD4C-F69931DF36F0}" destId="{5F363693-8561-4DE6-8C12-707D434034A4}" srcOrd="4" destOrd="0" presId="urn:microsoft.com/office/officeart/2005/8/layout/default"/>
    <dgm:cxn modelId="{D7335059-49E4-47FF-9797-D9E843ECE5E6}" type="presParOf" srcId="{568A3F04-9B62-4C8B-BD4C-F69931DF36F0}" destId="{6681F438-F3D8-47B3-AC7C-573B6FD193B5}" srcOrd="5" destOrd="0" presId="urn:microsoft.com/office/officeart/2005/8/layout/default"/>
    <dgm:cxn modelId="{1004AF27-9508-4A80-9809-49F362749311}" type="presParOf" srcId="{568A3F04-9B62-4C8B-BD4C-F69931DF36F0}" destId="{DCF2B1F9-8639-47F9-B705-D928FFEBF45F}" srcOrd="6" destOrd="0" presId="urn:microsoft.com/office/officeart/2005/8/layout/default"/>
    <dgm:cxn modelId="{FE09697C-4732-4EA5-B39B-2B66D7151359}" type="presParOf" srcId="{568A3F04-9B62-4C8B-BD4C-F69931DF36F0}" destId="{9F95D53B-BF24-4E7A-A2E6-66BCC1C3536B}" srcOrd="7" destOrd="0" presId="urn:microsoft.com/office/officeart/2005/8/layout/default"/>
    <dgm:cxn modelId="{76EA56B7-03BE-4CD1-905E-0A4578062FB6}" type="presParOf" srcId="{568A3F04-9B62-4C8B-BD4C-F69931DF36F0}" destId="{F795316B-6D7C-4BD7-823D-1038771BB9C9}" srcOrd="8" destOrd="0" presId="urn:microsoft.com/office/officeart/2005/8/layout/default"/>
    <dgm:cxn modelId="{85990AE7-D0F7-49B9-A527-ABE7D4A5A517}" type="presParOf" srcId="{568A3F04-9B62-4C8B-BD4C-F69931DF36F0}" destId="{00A8A5C3-06E6-4C82-9E08-668A06FF6DC9}" srcOrd="9" destOrd="0" presId="urn:microsoft.com/office/officeart/2005/8/layout/default"/>
    <dgm:cxn modelId="{5914C46B-3C98-49A0-8489-4EE86A4EC0EA}" type="presParOf" srcId="{568A3F04-9B62-4C8B-BD4C-F69931DF36F0}" destId="{D6D9A51C-646B-47C9-8BC7-7069DA2B368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0000C0-61AE-4ABC-A34A-1987CC592AF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FCAD9DB-54F2-4057-9339-2EFB36B7465E}">
      <dgm:prSet phldrT="[Text]"/>
      <dgm:spPr/>
      <dgm:t>
        <a:bodyPr/>
        <a:lstStyle/>
        <a:p>
          <a:r>
            <a:rPr lang="en-US" dirty="0"/>
            <a:t>Private Trust Company</a:t>
          </a:r>
        </a:p>
      </dgm:t>
    </dgm:pt>
    <dgm:pt modelId="{E460C55E-3875-4AEF-AFC7-566053FB7AE2}" type="parTrans" cxnId="{BD1D5E3D-0D8E-4DD2-BB1D-1214135CDC76}">
      <dgm:prSet/>
      <dgm:spPr/>
      <dgm:t>
        <a:bodyPr/>
        <a:lstStyle/>
        <a:p>
          <a:endParaRPr lang="en-US"/>
        </a:p>
      </dgm:t>
    </dgm:pt>
    <dgm:pt modelId="{FAEC8F34-9FF9-4F2C-B81C-81517492F816}" type="sibTrans" cxnId="{BD1D5E3D-0D8E-4DD2-BB1D-1214135CDC76}">
      <dgm:prSet/>
      <dgm:spPr/>
      <dgm:t>
        <a:bodyPr/>
        <a:lstStyle/>
        <a:p>
          <a:endParaRPr lang="en-US"/>
        </a:p>
      </dgm:t>
    </dgm:pt>
    <dgm:pt modelId="{A1B30233-ED45-4709-B457-EFD18A1927A5}">
      <dgm:prSet phldrT="[Text]"/>
      <dgm:spPr/>
      <dgm:t>
        <a:bodyPr/>
        <a:lstStyle/>
        <a:p>
          <a:r>
            <a:rPr lang="en-US" dirty="0"/>
            <a:t>US trust company or bank</a:t>
          </a:r>
        </a:p>
      </dgm:t>
    </dgm:pt>
    <dgm:pt modelId="{7DD3DFC6-425D-4F58-AB0C-DE07392F27BF}" type="parTrans" cxnId="{7BEDC550-7427-4E37-BE65-6E7A8D186B2A}">
      <dgm:prSet/>
      <dgm:spPr/>
      <dgm:t>
        <a:bodyPr/>
        <a:lstStyle/>
        <a:p>
          <a:endParaRPr lang="en-US"/>
        </a:p>
      </dgm:t>
    </dgm:pt>
    <dgm:pt modelId="{D3AB4AD1-C10B-49B6-B04B-6D0781A2DB18}" type="sibTrans" cxnId="{7BEDC550-7427-4E37-BE65-6E7A8D186B2A}">
      <dgm:prSet/>
      <dgm:spPr/>
      <dgm:t>
        <a:bodyPr/>
        <a:lstStyle/>
        <a:p>
          <a:endParaRPr lang="en-US"/>
        </a:p>
      </dgm:t>
    </dgm:pt>
    <dgm:pt modelId="{397ED237-DEEF-488A-B649-34E22FF8B8AD}">
      <dgm:prSet phldrT="[Text]"/>
      <dgm:spPr/>
      <dgm:t>
        <a:bodyPr/>
        <a:lstStyle/>
        <a:p>
          <a:r>
            <a:rPr lang="en-US" dirty="0"/>
            <a:t>A majority of Individual Trustees based in the US</a:t>
          </a:r>
        </a:p>
      </dgm:t>
    </dgm:pt>
    <dgm:pt modelId="{3C731FFF-B4D2-4C3D-BB7F-462F0E2F7B4C}" type="parTrans" cxnId="{4983FC84-C03F-4355-8A81-D21AF049A678}">
      <dgm:prSet/>
      <dgm:spPr/>
      <dgm:t>
        <a:bodyPr/>
        <a:lstStyle/>
        <a:p>
          <a:endParaRPr lang="en-US"/>
        </a:p>
      </dgm:t>
    </dgm:pt>
    <dgm:pt modelId="{CA58F6DB-92B3-4EF4-B4EC-D5D7F1FE9361}" type="sibTrans" cxnId="{4983FC84-C03F-4355-8A81-D21AF049A678}">
      <dgm:prSet/>
      <dgm:spPr/>
      <dgm:t>
        <a:bodyPr/>
        <a:lstStyle/>
        <a:p>
          <a:endParaRPr lang="en-US"/>
        </a:p>
      </dgm:t>
    </dgm:pt>
    <dgm:pt modelId="{D26F55FE-25BD-44A0-9147-C421C1A5E4A3}">
      <dgm:prSet phldrT="[Text]"/>
      <dgm:spPr/>
      <dgm:t>
        <a:bodyPr/>
        <a:lstStyle/>
        <a:p>
          <a:r>
            <a:rPr lang="en-US" dirty="0"/>
            <a:t>Directed trust with C Corp SPV</a:t>
          </a:r>
        </a:p>
      </dgm:t>
    </dgm:pt>
    <dgm:pt modelId="{1DB9B8A2-6914-4E83-8A36-BB29400C2BDC}" type="parTrans" cxnId="{34914607-2733-47E2-B267-3C7C4E4C2FB3}">
      <dgm:prSet/>
      <dgm:spPr/>
      <dgm:t>
        <a:bodyPr/>
        <a:lstStyle/>
        <a:p>
          <a:endParaRPr lang="en-US"/>
        </a:p>
      </dgm:t>
    </dgm:pt>
    <dgm:pt modelId="{BF64FF17-6844-43E1-B8C5-2047CB15E1EB}" type="sibTrans" cxnId="{34914607-2733-47E2-B267-3C7C4E4C2FB3}">
      <dgm:prSet/>
      <dgm:spPr/>
      <dgm:t>
        <a:bodyPr/>
        <a:lstStyle/>
        <a:p>
          <a:endParaRPr lang="en-US"/>
        </a:p>
      </dgm:t>
    </dgm:pt>
    <dgm:pt modelId="{8D6F0186-D3E2-4576-874A-FF836E5B4AB1}" type="pres">
      <dgm:prSet presAssocID="{250000C0-61AE-4ABC-A34A-1987CC592AFD}" presName="diagram" presStyleCnt="0">
        <dgm:presLayoutVars>
          <dgm:dir/>
          <dgm:resizeHandles val="exact"/>
        </dgm:presLayoutVars>
      </dgm:prSet>
      <dgm:spPr/>
    </dgm:pt>
    <dgm:pt modelId="{80CA990C-CBA5-4BB0-9100-BAD0EB285309}" type="pres">
      <dgm:prSet presAssocID="{BFCAD9DB-54F2-4057-9339-2EFB36B7465E}" presName="node" presStyleLbl="node1" presStyleIdx="0" presStyleCnt="4">
        <dgm:presLayoutVars>
          <dgm:bulletEnabled val="1"/>
        </dgm:presLayoutVars>
      </dgm:prSet>
      <dgm:spPr/>
    </dgm:pt>
    <dgm:pt modelId="{293AC332-44EF-4FCF-BD29-36937C7A3502}" type="pres">
      <dgm:prSet presAssocID="{FAEC8F34-9FF9-4F2C-B81C-81517492F816}" presName="sibTrans" presStyleCnt="0"/>
      <dgm:spPr/>
    </dgm:pt>
    <dgm:pt modelId="{F19EB0BF-216D-442D-86A4-38A8ADBDF7E9}" type="pres">
      <dgm:prSet presAssocID="{A1B30233-ED45-4709-B457-EFD18A1927A5}" presName="node" presStyleLbl="node1" presStyleIdx="1" presStyleCnt="4">
        <dgm:presLayoutVars>
          <dgm:bulletEnabled val="1"/>
        </dgm:presLayoutVars>
      </dgm:prSet>
      <dgm:spPr/>
    </dgm:pt>
    <dgm:pt modelId="{B4632946-97D9-4F48-BF55-F27134665676}" type="pres">
      <dgm:prSet presAssocID="{D3AB4AD1-C10B-49B6-B04B-6D0781A2DB18}" presName="sibTrans" presStyleCnt="0"/>
      <dgm:spPr/>
    </dgm:pt>
    <dgm:pt modelId="{4B2E1DE8-BAE2-43C2-9B96-60D925CBC9B2}" type="pres">
      <dgm:prSet presAssocID="{397ED237-DEEF-488A-B649-34E22FF8B8AD}" presName="node" presStyleLbl="node1" presStyleIdx="2" presStyleCnt="4">
        <dgm:presLayoutVars>
          <dgm:bulletEnabled val="1"/>
        </dgm:presLayoutVars>
      </dgm:prSet>
      <dgm:spPr/>
    </dgm:pt>
    <dgm:pt modelId="{E75826F2-9A29-411E-B71C-E952F622D4E2}" type="pres">
      <dgm:prSet presAssocID="{CA58F6DB-92B3-4EF4-B4EC-D5D7F1FE9361}" presName="sibTrans" presStyleCnt="0"/>
      <dgm:spPr/>
    </dgm:pt>
    <dgm:pt modelId="{756A47B2-62D7-4BCC-BF1D-F0333D1CD7ED}" type="pres">
      <dgm:prSet presAssocID="{D26F55FE-25BD-44A0-9147-C421C1A5E4A3}" presName="node" presStyleLbl="node1" presStyleIdx="3" presStyleCnt="4">
        <dgm:presLayoutVars>
          <dgm:bulletEnabled val="1"/>
        </dgm:presLayoutVars>
      </dgm:prSet>
      <dgm:spPr/>
    </dgm:pt>
  </dgm:ptLst>
  <dgm:cxnLst>
    <dgm:cxn modelId="{34914607-2733-47E2-B267-3C7C4E4C2FB3}" srcId="{250000C0-61AE-4ABC-A34A-1987CC592AFD}" destId="{D26F55FE-25BD-44A0-9147-C421C1A5E4A3}" srcOrd="3" destOrd="0" parTransId="{1DB9B8A2-6914-4E83-8A36-BB29400C2BDC}" sibTransId="{BF64FF17-6844-43E1-B8C5-2047CB15E1EB}"/>
    <dgm:cxn modelId="{C8BBF322-6EA9-4179-B749-98C54D832B08}" type="presOf" srcId="{BFCAD9DB-54F2-4057-9339-2EFB36B7465E}" destId="{80CA990C-CBA5-4BB0-9100-BAD0EB285309}" srcOrd="0" destOrd="0" presId="urn:microsoft.com/office/officeart/2005/8/layout/default"/>
    <dgm:cxn modelId="{BD1D5E3D-0D8E-4DD2-BB1D-1214135CDC76}" srcId="{250000C0-61AE-4ABC-A34A-1987CC592AFD}" destId="{BFCAD9DB-54F2-4057-9339-2EFB36B7465E}" srcOrd="0" destOrd="0" parTransId="{E460C55E-3875-4AEF-AFC7-566053FB7AE2}" sibTransId="{FAEC8F34-9FF9-4F2C-B81C-81517492F816}"/>
    <dgm:cxn modelId="{7BEDC550-7427-4E37-BE65-6E7A8D186B2A}" srcId="{250000C0-61AE-4ABC-A34A-1987CC592AFD}" destId="{A1B30233-ED45-4709-B457-EFD18A1927A5}" srcOrd="1" destOrd="0" parTransId="{7DD3DFC6-425D-4F58-AB0C-DE07392F27BF}" sibTransId="{D3AB4AD1-C10B-49B6-B04B-6D0781A2DB18}"/>
    <dgm:cxn modelId="{4983FC84-C03F-4355-8A81-D21AF049A678}" srcId="{250000C0-61AE-4ABC-A34A-1987CC592AFD}" destId="{397ED237-DEEF-488A-B649-34E22FF8B8AD}" srcOrd="2" destOrd="0" parTransId="{3C731FFF-B4D2-4C3D-BB7F-462F0E2F7B4C}" sibTransId="{CA58F6DB-92B3-4EF4-B4EC-D5D7F1FE9361}"/>
    <dgm:cxn modelId="{A3A94A86-690F-4753-BCD7-D4F4EAC26175}" type="presOf" srcId="{397ED237-DEEF-488A-B649-34E22FF8B8AD}" destId="{4B2E1DE8-BAE2-43C2-9B96-60D925CBC9B2}" srcOrd="0" destOrd="0" presId="urn:microsoft.com/office/officeart/2005/8/layout/default"/>
    <dgm:cxn modelId="{A14F51CA-8CE3-46F1-9403-B0FD10E2EE5B}" type="presOf" srcId="{A1B30233-ED45-4709-B457-EFD18A1927A5}" destId="{F19EB0BF-216D-442D-86A4-38A8ADBDF7E9}" srcOrd="0" destOrd="0" presId="urn:microsoft.com/office/officeart/2005/8/layout/default"/>
    <dgm:cxn modelId="{9A15F2F5-F349-4356-B59F-E98B2749DBC2}" type="presOf" srcId="{D26F55FE-25BD-44A0-9147-C421C1A5E4A3}" destId="{756A47B2-62D7-4BCC-BF1D-F0333D1CD7ED}" srcOrd="0" destOrd="0" presId="urn:microsoft.com/office/officeart/2005/8/layout/default"/>
    <dgm:cxn modelId="{5BCE31FD-A6BD-4874-AA82-630887AFD6BA}" type="presOf" srcId="{250000C0-61AE-4ABC-A34A-1987CC592AFD}" destId="{8D6F0186-D3E2-4576-874A-FF836E5B4AB1}" srcOrd="0" destOrd="0" presId="urn:microsoft.com/office/officeart/2005/8/layout/default"/>
    <dgm:cxn modelId="{CE5EFC5F-07FB-400B-BFE2-2CFA25B868B5}" type="presParOf" srcId="{8D6F0186-D3E2-4576-874A-FF836E5B4AB1}" destId="{80CA990C-CBA5-4BB0-9100-BAD0EB285309}" srcOrd="0" destOrd="0" presId="urn:microsoft.com/office/officeart/2005/8/layout/default"/>
    <dgm:cxn modelId="{39A6FF5E-6386-4711-AF73-64F81569FBA9}" type="presParOf" srcId="{8D6F0186-D3E2-4576-874A-FF836E5B4AB1}" destId="{293AC332-44EF-4FCF-BD29-36937C7A3502}" srcOrd="1" destOrd="0" presId="urn:microsoft.com/office/officeart/2005/8/layout/default"/>
    <dgm:cxn modelId="{BBF746A8-F6C3-43E0-AA87-4871E333F9C2}" type="presParOf" srcId="{8D6F0186-D3E2-4576-874A-FF836E5B4AB1}" destId="{F19EB0BF-216D-442D-86A4-38A8ADBDF7E9}" srcOrd="2" destOrd="0" presId="urn:microsoft.com/office/officeart/2005/8/layout/default"/>
    <dgm:cxn modelId="{F0D5B78A-F184-473A-90F5-1CA0DA17481F}" type="presParOf" srcId="{8D6F0186-D3E2-4576-874A-FF836E5B4AB1}" destId="{B4632946-97D9-4F48-BF55-F27134665676}" srcOrd="3" destOrd="0" presId="urn:microsoft.com/office/officeart/2005/8/layout/default"/>
    <dgm:cxn modelId="{FF02DC97-EFA6-46B0-9100-16136B6CECAB}" type="presParOf" srcId="{8D6F0186-D3E2-4576-874A-FF836E5B4AB1}" destId="{4B2E1DE8-BAE2-43C2-9B96-60D925CBC9B2}" srcOrd="4" destOrd="0" presId="urn:microsoft.com/office/officeart/2005/8/layout/default"/>
    <dgm:cxn modelId="{F375B270-58E1-4793-AAF4-CB9AC1367921}" type="presParOf" srcId="{8D6F0186-D3E2-4576-874A-FF836E5B4AB1}" destId="{E75826F2-9A29-411E-B71C-E952F622D4E2}" srcOrd="5" destOrd="0" presId="urn:microsoft.com/office/officeart/2005/8/layout/default"/>
    <dgm:cxn modelId="{099446BD-7E9A-4C46-8161-A0F8E6C15D7F}" type="presParOf" srcId="{8D6F0186-D3E2-4576-874A-FF836E5B4AB1}" destId="{756A47B2-62D7-4BCC-BF1D-F0333D1CD7ED}"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F56133-F80D-4D31-9301-6222F1035F4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417832F8-A374-4EEE-90E5-1383C771AEC4}">
      <dgm:prSet phldrT="[Text]"/>
      <dgm:spPr/>
      <dgm:t>
        <a:bodyPr/>
        <a:lstStyle/>
        <a:p>
          <a:r>
            <a:rPr lang="en-US" b="1" u="sng" dirty="0"/>
            <a:t>Direction Trusts</a:t>
          </a:r>
        </a:p>
        <a:p>
          <a:r>
            <a:rPr lang="en-US" dirty="0"/>
            <a:t>Delaware’s “Direction Trust” law authorizes a complete bifurcation of investment responsibilities between a Delaware resident trustee and an outside investment advisor.</a:t>
          </a:r>
        </a:p>
      </dgm:t>
    </dgm:pt>
    <dgm:pt modelId="{37CF7EDA-BC39-41D0-BCB9-89D215011554}" type="parTrans" cxnId="{F4CFFB8F-FD8B-4C47-8551-A62C5B1F72BD}">
      <dgm:prSet/>
      <dgm:spPr/>
      <dgm:t>
        <a:bodyPr/>
        <a:lstStyle/>
        <a:p>
          <a:endParaRPr lang="en-US"/>
        </a:p>
      </dgm:t>
    </dgm:pt>
    <dgm:pt modelId="{50174953-307E-440B-AB69-14D10B6673B6}" type="sibTrans" cxnId="{F4CFFB8F-FD8B-4C47-8551-A62C5B1F72BD}">
      <dgm:prSet/>
      <dgm:spPr/>
      <dgm:t>
        <a:bodyPr/>
        <a:lstStyle/>
        <a:p>
          <a:endParaRPr lang="en-US"/>
        </a:p>
      </dgm:t>
    </dgm:pt>
    <dgm:pt modelId="{1EA3A20D-7798-469C-B258-E5BB060EE977}">
      <dgm:prSet phldrT="[Text]"/>
      <dgm:spPr/>
      <dgm:t>
        <a:bodyPr/>
        <a:lstStyle/>
        <a:p>
          <a:r>
            <a:rPr lang="en-US" b="1" u="sng" dirty="0"/>
            <a:t>Income Tax Advantages</a:t>
          </a:r>
        </a:p>
        <a:p>
          <a:r>
            <a:rPr lang="en-US" dirty="0"/>
            <a:t>There is no Delaware income tax on retained earnings on Delaware irrevocable trusts provided certain conditions are met.</a:t>
          </a:r>
        </a:p>
      </dgm:t>
    </dgm:pt>
    <dgm:pt modelId="{81D0D784-78D1-4011-BBFB-E496FE51A4DD}" type="parTrans" cxnId="{D4D796CB-2FB4-4ECC-AEFB-C19707D06FA6}">
      <dgm:prSet/>
      <dgm:spPr/>
      <dgm:t>
        <a:bodyPr/>
        <a:lstStyle/>
        <a:p>
          <a:endParaRPr lang="en-US"/>
        </a:p>
      </dgm:t>
    </dgm:pt>
    <dgm:pt modelId="{A31D5D21-BA40-4A8B-B4B6-E4A75DB35539}" type="sibTrans" cxnId="{D4D796CB-2FB4-4ECC-AEFB-C19707D06FA6}">
      <dgm:prSet/>
      <dgm:spPr/>
      <dgm:t>
        <a:bodyPr/>
        <a:lstStyle/>
        <a:p>
          <a:endParaRPr lang="en-US"/>
        </a:p>
      </dgm:t>
    </dgm:pt>
    <dgm:pt modelId="{4005B0A1-815E-41F9-8A28-5AD6F55AA5C1}">
      <dgm:prSet phldrT="[Text]"/>
      <dgm:spPr/>
      <dgm:t>
        <a:bodyPr/>
        <a:lstStyle/>
        <a:p>
          <a:r>
            <a:rPr lang="en-US" b="1" u="sng" dirty="0"/>
            <a:t>Total Return Trusts/Power to Adjust</a:t>
          </a:r>
        </a:p>
        <a:p>
          <a:r>
            <a:rPr lang="en-US" dirty="0"/>
            <a:t>Delaware law gives trustees considerable flexibility in re-characterizing income and principal to best serve Clients’ short- and- long-term needs.</a:t>
          </a:r>
        </a:p>
      </dgm:t>
    </dgm:pt>
    <dgm:pt modelId="{0453B583-89F0-470F-B964-0BE5261A91B1}" type="parTrans" cxnId="{0C60C19C-3F82-40A8-809E-09F328B39A37}">
      <dgm:prSet/>
      <dgm:spPr/>
      <dgm:t>
        <a:bodyPr/>
        <a:lstStyle/>
        <a:p>
          <a:endParaRPr lang="en-US"/>
        </a:p>
      </dgm:t>
    </dgm:pt>
    <dgm:pt modelId="{8DD0699B-427E-41C3-828F-7C99C96959B6}" type="sibTrans" cxnId="{0C60C19C-3F82-40A8-809E-09F328B39A37}">
      <dgm:prSet/>
      <dgm:spPr/>
      <dgm:t>
        <a:bodyPr/>
        <a:lstStyle/>
        <a:p>
          <a:endParaRPr lang="en-US"/>
        </a:p>
      </dgm:t>
    </dgm:pt>
    <dgm:pt modelId="{AECA7FE5-F7A0-49D7-8895-DD288D935A36}">
      <dgm:prSet phldrT="[Text]"/>
      <dgm:spPr/>
      <dgm:t>
        <a:bodyPr/>
        <a:lstStyle/>
        <a:p>
          <a:r>
            <a:rPr lang="en-US" b="1" u="sng" dirty="0"/>
            <a:t>Asset Protection Trusts</a:t>
          </a:r>
        </a:p>
        <a:p>
          <a:r>
            <a:rPr lang="en-US" dirty="0"/>
            <a:t>Delaware authorizes irrevocable trusts which, when structured correctly, are protected from the settlor’s creditors (in most instances), but from which the settlor may still derive benefit.</a:t>
          </a:r>
        </a:p>
      </dgm:t>
    </dgm:pt>
    <dgm:pt modelId="{9794C962-2B4F-47C7-9A4A-39E5590E9623}" type="parTrans" cxnId="{453112E2-8D1F-4202-BBCA-AB6CFCC671A7}">
      <dgm:prSet/>
      <dgm:spPr/>
      <dgm:t>
        <a:bodyPr/>
        <a:lstStyle/>
        <a:p>
          <a:endParaRPr lang="en-US"/>
        </a:p>
      </dgm:t>
    </dgm:pt>
    <dgm:pt modelId="{F2A10377-A19A-4962-8D7A-15EE27A8EAE2}" type="sibTrans" cxnId="{453112E2-8D1F-4202-BBCA-AB6CFCC671A7}">
      <dgm:prSet/>
      <dgm:spPr/>
      <dgm:t>
        <a:bodyPr/>
        <a:lstStyle/>
        <a:p>
          <a:endParaRPr lang="en-US"/>
        </a:p>
      </dgm:t>
    </dgm:pt>
    <dgm:pt modelId="{C34A1269-62DB-486D-8FBD-F5D8FC9BB419}">
      <dgm:prSet phldrT="[Text]"/>
      <dgm:spPr/>
      <dgm:t>
        <a:bodyPr/>
        <a:lstStyle/>
        <a:p>
          <a:r>
            <a:rPr lang="en-US" b="1" u="sng" dirty="0"/>
            <a:t>Dynasty Trusts</a:t>
          </a:r>
        </a:p>
        <a:p>
          <a:r>
            <a:rPr lang="en-US" dirty="0"/>
            <a:t>Delaware was one of the first states to abolish the common-law rule against perpetuities, thereby allowing trusts to continue into perpetuity.</a:t>
          </a:r>
        </a:p>
      </dgm:t>
    </dgm:pt>
    <dgm:pt modelId="{605BBCB2-905C-4D23-A43C-48F4A7D8660F}" type="parTrans" cxnId="{8FF8DD4A-4008-4BD5-9756-51A7CA96DEA3}">
      <dgm:prSet/>
      <dgm:spPr/>
      <dgm:t>
        <a:bodyPr/>
        <a:lstStyle/>
        <a:p>
          <a:endParaRPr lang="en-US"/>
        </a:p>
      </dgm:t>
    </dgm:pt>
    <dgm:pt modelId="{EB031F15-230E-4612-B2C5-840D41746ABE}" type="sibTrans" cxnId="{8FF8DD4A-4008-4BD5-9756-51A7CA96DEA3}">
      <dgm:prSet/>
      <dgm:spPr/>
      <dgm:t>
        <a:bodyPr/>
        <a:lstStyle/>
        <a:p>
          <a:endParaRPr lang="en-US"/>
        </a:p>
      </dgm:t>
    </dgm:pt>
    <dgm:pt modelId="{B43122F5-3BD2-443E-9511-419E2FD1ACB2}">
      <dgm:prSet/>
      <dgm:spPr/>
      <dgm:t>
        <a:bodyPr/>
        <a:lstStyle/>
        <a:p>
          <a:r>
            <a:rPr lang="en-US" b="1" u="sng" dirty="0"/>
            <a:t>The Delaware Court of Chancery</a:t>
          </a:r>
        </a:p>
        <a:p>
          <a:r>
            <a:rPr lang="en-US" b="0" u="none" dirty="0"/>
            <a:t>This specialized equity court handles all corporate and fiduciary matters. They are generally prompt in their decisions as well as being held in high regard for their sophistication.</a:t>
          </a:r>
        </a:p>
      </dgm:t>
    </dgm:pt>
    <dgm:pt modelId="{23A25AF9-8454-40E3-839E-CA796DC0C44D}" type="parTrans" cxnId="{BE549939-34A9-4E41-B4B9-E29ACD0693C9}">
      <dgm:prSet/>
      <dgm:spPr/>
      <dgm:t>
        <a:bodyPr/>
        <a:lstStyle/>
        <a:p>
          <a:endParaRPr lang="en-US"/>
        </a:p>
      </dgm:t>
    </dgm:pt>
    <dgm:pt modelId="{10611DF1-2A6C-402A-8F58-A96675F6D26C}" type="sibTrans" cxnId="{BE549939-34A9-4E41-B4B9-E29ACD0693C9}">
      <dgm:prSet/>
      <dgm:spPr/>
      <dgm:t>
        <a:bodyPr/>
        <a:lstStyle/>
        <a:p>
          <a:endParaRPr lang="en-US"/>
        </a:p>
      </dgm:t>
    </dgm:pt>
    <dgm:pt modelId="{6DE03549-C843-43EA-A52E-1BDC53098EE5}">
      <dgm:prSet/>
      <dgm:spPr/>
      <dgm:t>
        <a:bodyPr/>
        <a:lstStyle/>
        <a:p>
          <a:r>
            <a:rPr lang="en-US" b="1" u="sng" dirty="0"/>
            <a:t>A Full Suite of Advantages</a:t>
          </a:r>
        </a:p>
        <a:p>
          <a:r>
            <a:rPr lang="en-US" dirty="0"/>
            <a:t>While other jurisdictions may possess some specific advantages listed above, none has the full suite of advantages, collectively known as the “Delaware Advantage.”</a:t>
          </a:r>
        </a:p>
      </dgm:t>
    </dgm:pt>
    <dgm:pt modelId="{04F074EB-8F1B-4307-9350-4B32C7B45625}" type="parTrans" cxnId="{CD1FF575-0FFB-4DD7-9583-0474CDA23DBF}">
      <dgm:prSet/>
      <dgm:spPr/>
      <dgm:t>
        <a:bodyPr/>
        <a:lstStyle/>
        <a:p>
          <a:endParaRPr lang="en-US"/>
        </a:p>
      </dgm:t>
    </dgm:pt>
    <dgm:pt modelId="{89724A49-3DA8-49D7-A9C3-E4020D67A108}" type="sibTrans" cxnId="{CD1FF575-0FFB-4DD7-9583-0474CDA23DBF}">
      <dgm:prSet/>
      <dgm:spPr/>
      <dgm:t>
        <a:bodyPr/>
        <a:lstStyle/>
        <a:p>
          <a:endParaRPr lang="en-US"/>
        </a:p>
      </dgm:t>
    </dgm:pt>
    <dgm:pt modelId="{6D23E17D-F4D1-4CCC-B87C-C057EBB9DDEA}">
      <dgm:prSet/>
      <dgm:spPr/>
      <dgm:t>
        <a:bodyPr/>
        <a:lstStyle/>
        <a:p>
          <a:r>
            <a:rPr lang="en-US" b="1" u="sng" dirty="0"/>
            <a:t>USA Jurisdiction</a:t>
          </a:r>
        </a:p>
        <a:p>
          <a:r>
            <a:rPr lang="en-US" dirty="0"/>
            <a:t>As one of the 50 states, there are numerous advantages to Delaware being a U.S. rather than an offshore jurisdiction. Delaware is also physically located near New York City, Philadelphia and Washington, D.C.</a:t>
          </a:r>
        </a:p>
      </dgm:t>
    </dgm:pt>
    <dgm:pt modelId="{3907A480-071F-42F3-A4BE-911E6EF5CD25}" type="parTrans" cxnId="{76C746E2-D14E-434F-A832-C3E8CC952997}">
      <dgm:prSet/>
      <dgm:spPr/>
      <dgm:t>
        <a:bodyPr/>
        <a:lstStyle/>
        <a:p>
          <a:endParaRPr lang="en-US"/>
        </a:p>
      </dgm:t>
    </dgm:pt>
    <dgm:pt modelId="{CFA90B56-61FA-46ED-A9F5-D6923B3BE32C}" type="sibTrans" cxnId="{76C746E2-D14E-434F-A832-C3E8CC952997}">
      <dgm:prSet/>
      <dgm:spPr/>
      <dgm:t>
        <a:bodyPr/>
        <a:lstStyle/>
        <a:p>
          <a:endParaRPr lang="en-US"/>
        </a:p>
      </dgm:t>
    </dgm:pt>
    <dgm:pt modelId="{4526E130-1AE4-450D-8B4E-970F7AED43B7}">
      <dgm:prSet/>
      <dgm:spPr/>
      <dgm:t>
        <a:bodyPr/>
        <a:lstStyle/>
        <a:p>
          <a:r>
            <a:rPr lang="en-US" b="1" u="sng" dirty="0"/>
            <a:t>Confidentiality/Flexibility</a:t>
          </a:r>
        </a:p>
        <a:p>
          <a:r>
            <a:rPr lang="en-US" dirty="0"/>
            <a:t>Delaware law is sensitive to a Client’s desire for privacy and contractual flexibility in trust matters. Quiet trusts (</a:t>
          </a:r>
          <a:r>
            <a:rPr lang="en-US" b="0" u="none" dirty="0"/>
            <a:t>12 Del. C. § 3303(a), (c)) and Designated Representatives (12 Del. C. § 3303(d))</a:t>
          </a:r>
          <a:endParaRPr lang="en-US" dirty="0"/>
        </a:p>
      </dgm:t>
    </dgm:pt>
    <dgm:pt modelId="{952A144C-09AE-46DE-9639-493242D99228}" type="parTrans" cxnId="{57290BBF-99A8-4F72-AD30-2026EFEC4F9C}">
      <dgm:prSet/>
      <dgm:spPr/>
      <dgm:t>
        <a:bodyPr/>
        <a:lstStyle/>
        <a:p>
          <a:endParaRPr lang="en-US"/>
        </a:p>
      </dgm:t>
    </dgm:pt>
    <dgm:pt modelId="{D90C1332-3F5E-46EF-9BA2-C7219E502320}" type="sibTrans" cxnId="{57290BBF-99A8-4F72-AD30-2026EFEC4F9C}">
      <dgm:prSet/>
      <dgm:spPr/>
      <dgm:t>
        <a:bodyPr/>
        <a:lstStyle/>
        <a:p>
          <a:endParaRPr lang="en-US"/>
        </a:p>
      </dgm:t>
    </dgm:pt>
    <dgm:pt modelId="{D6522DCB-56EE-4023-90F5-865DD7F35387}">
      <dgm:prSet/>
      <dgm:spPr/>
      <dgm:t>
        <a:bodyPr/>
        <a:lstStyle/>
        <a:p>
          <a:r>
            <a:rPr lang="en-US" b="1" u="sng" dirty="0"/>
            <a:t>Delaware General Assembly</a:t>
          </a:r>
        </a:p>
        <a:p>
          <a:r>
            <a:rPr lang="en-US" dirty="0"/>
            <a:t>The Delaware legislature is very receptive and responsive to initiatives set forward by the fiduciary community. Delaware is often on the “cutting edge” nationally in enacting trust legislation in a bipartisan fashion.</a:t>
          </a:r>
        </a:p>
      </dgm:t>
    </dgm:pt>
    <dgm:pt modelId="{0DFBE5DE-86B2-4536-B20A-44BA930213CF}" type="parTrans" cxnId="{2009742F-448E-49D0-88F8-4630A2EE87F6}">
      <dgm:prSet/>
      <dgm:spPr/>
      <dgm:t>
        <a:bodyPr/>
        <a:lstStyle/>
        <a:p>
          <a:endParaRPr lang="en-US"/>
        </a:p>
      </dgm:t>
    </dgm:pt>
    <dgm:pt modelId="{A768AC86-9126-4AD3-A104-91E86F6349E6}" type="sibTrans" cxnId="{2009742F-448E-49D0-88F8-4630A2EE87F6}">
      <dgm:prSet/>
      <dgm:spPr/>
      <dgm:t>
        <a:bodyPr/>
        <a:lstStyle/>
        <a:p>
          <a:endParaRPr lang="en-US"/>
        </a:p>
      </dgm:t>
    </dgm:pt>
    <dgm:pt modelId="{C4A87B2E-2084-4544-931F-07B6422B7EDA}">
      <dgm:prSet/>
      <dgm:spPr/>
      <dgm:t>
        <a:bodyPr/>
        <a:lstStyle/>
        <a:p>
          <a:r>
            <a:rPr lang="en-US" b="1" u="sng" dirty="0"/>
            <a:t>Trust Modifications</a:t>
          </a:r>
          <a:endParaRPr lang="en-US" b="0" u="none" dirty="0"/>
        </a:p>
        <a:p>
          <a:r>
            <a:rPr lang="en-US" b="0" u="none" dirty="0"/>
            <a:t>Delaware has a comprehensive suite of options for Decanting (12 Del. C. § 3528), Merger (12 Del. C. § 3525(29)), Non-Judicial Settlement Agreement (12 Del. C. § 3338), and Modification by Consent Agreement (12 Del. C. § 3342)</a:t>
          </a:r>
          <a:endParaRPr lang="en-US" b="1" u="sng" dirty="0"/>
        </a:p>
      </dgm:t>
    </dgm:pt>
    <dgm:pt modelId="{052CB8CC-EA78-496C-AAA5-F4A531A86081}" type="parTrans" cxnId="{FE9D321E-1E34-4339-A6DF-DC372A98BD1B}">
      <dgm:prSet/>
      <dgm:spPr/>
    </dgm:pt>
    <dgm:pt modelId="{B2A3F9EA-3E52-44AC-B202-C8F33C20221C}" type="sibTrans" cxnId="{FE9D321E-1E34-4339-A6DF-DC372A98BD1B}">
      <dgm:prSet/>
      <dgm:spPr/>
    </dgm:pt>
    <dgm:pt modelId="{0947B2F0-7B55-439D-A08D-DAD3A9E225DB}">
      <dgm:prSet/>
      <dgm:spPr/>
      <dgm:t>
        <a:bodyPr/>
        <a:lstStyle/>
        <a:p>
          <a:r>
            <a:rPr lang="en-US" b="1" u="sng" dirty="0"/>
            <a:t>Professional Infrastructure</a:t>
          </a:r>
          <a:endParaRPr lang="en-US" b="0" u="none" dirty="0"/>
        </a:p>
        <a:p>
          <a:r>
            <a:rPr lang="en-US" b="0" u="none" dirty="0"/>
            <a:t>Delaware has a large professional class of trust professionals and firms offering a healthy competitive market setting a high service standard.</a:t>
          </a:r>
          <a:endParaRPr lang="en-US" b="1" u="sng" dirty="0"/>
        </a:p>
      </dgm:t>
    </dgm:pt>
    <dgm:pt modelId="{B38C7420-E43E-4A05-A196-054C1ECA3C64}" type="parTrans" cxnId="{E9BEA632-38B3-4450-BDC9-D38730E3BF1B}">
      <dgm:prSet/>
      <dgm:spPr/>
    </dgm:pt>
    <dgm:pt modelId="{613C19E2-7C21-4292-8DF8-A946CADB0748}" type="sibTrans" cxnId="{E9BEA632-38B3-4450-BDC9-D38730E3BF1B}">
      <dgm:prSet/>
      <dgm:spPr/>
    </dgm:pt>
    <dgm:pt modelId="{B31B73A4-850C-45D2-8E0A-345BC448E57B}" type="pres">
      <dgm:prSet presAssocID="{77F56133-F80D-4D31-9301-6222F1035F4E}" presName="diagram" presStyleCnt="0">
        <dgm:presLayoutVars>
          <dgm:dir/>
          <dgm:resizeHandles val="exact"/>
        </dgm:presLayoutVars>
      </dgm:prSet>
      <dgm:spPr/>
    </dgm:pt>
    <dgm:pt modelId="{2B585F0D-CCDD-4657-921C-26471BB9EB94}" type="pres">
      <dgm:prSet presAssocID="{417832F8-A374-4EEE-90E5-1383C771AEC4}" presName="node" presStyleLbl="node1" presStyleIdx="0" presStyleCnt="12">
        <dgm:presLayoutVars>
          <dgm:bulletEnabled val="1"/>
        </dgm:presLayoutVars>
      </dgm:prSet>
      <dgm:spPr/>
    </dgm:pt>
    <dgm:pt modelId="{C982E974-1CBD-49DF-9A46-388A53FD47E2}" type="pres">
      <dgm:prSet presAssocID="{50174953-307E-440B-AB69-14D10B6673B6}" presName="sibTrans" presStyleCnt="0"/>
      <dgm:spPr/>
    </dgm:pt>
    <dgm:pt modelId="{C280C5CC-6C0D-4776-8D9E-7F4DE366BCC1}" type="pres">
      <dgm:prSet presAssocID="{1EA3A20D-7798-469C-B258-E5BB060EE977}" presName="node" presStyleLbl="node1" presStyleIdx="1" presStyleCnt="12">
        <dgm:presLayoutVars>
          <dgm:bulletEnabled val="1"/>
        </dgm:presLayoutVars>
      </dgm:prSet>
      <dgm:spPr/>
    </dgm:pt>
    <dgm:pt modelId="{E8AB5B67-E000-4936-8B62-972B14BAFF34}" type="pres">
      <dgm:prSet presAssocID="{A31D5D21-BA40-4A8B-B4B6-E4A75DB35539}" presName="sibTrans" presStyleCnt="0"/>
      <dgm:spPr/>
    </dgm:pt>
    <dgm:pt modelId="{73C4965B-6B9C-420F-92D5-C0F56346F41F}" type="pres">
      <dgm:prSet presAssocID="{4005B0A1-815E-41F9-8A28-5AD6F55AA5C1}" presName="node" presStyleLbl="node1" presStyleIdx="2" presStyleCnt="12">
        <dgm:presLayoutVars>
          <dgm:bulletEnabled val="1"/>
        </dgm:presLayoutVars>
      </dgm:prSet>
      <dgm:spPr/>
    </dgm:pt>
    <dgm:pt modelId="{DE146823-032A-493A-8BEB-3559A2315F58}" type="pres">
      <dgm:prSet presAssocID="{8DD0699B-427E-41C3-828F-7C99C96959B6}" presName="sibTrans" presStyleCnt="0"/>
      <dgm:spPr/>
    </dgm:pt>
    <dgm:pt modelId="{4ABA3A21-2FB7-4982-B60D-346AD565C988}" type="pres">
      <dgm:prSet presAssocID="{AECA7FE5-F7A0-49D7-8895-DD288D935A36}" presName="node" presStyleLbl="node1" presStyleIdx="3" presStyleCnt="12">
        <dgm:presLayoutVars>
          <dgm:bulletEnabled val="1"/>
        </dgm:presLayoutVars>
      </dgm:prSet>
      <dgm:spPr/>
    </dgm:pt>
    <dgm:pt modelId="{F6C8CCC1-2924-4447-A360-B76A24246D7C}" type="pres">
      <dgm:prSet presAssocID="{F2A10377-A19A-4962-8D7A-15EE27A8EAE2}" presName="sibTrans" presStyleCnt="0"/>
      <dgm:spPr/>
    </dgm:pt>
    <dgm:pt modelId="{082552E9-2FC1-4D7F-904D-62C1C0BDA43D}" type="pres">
      <dgm:prSet presAssocID="{C34A1269-62DB-486D-8FBD-F5D8FC9BB419}" presName="node" presStyleLbl="node1" presStyleIdx="4" presStyleCnt="12">
        <dgm:presLayoutVars>
          <dgm:bulletEnabled val="1"/>
        </dgm:presLayoutVars>
      </dgm:prSet>
      <dgm:spPr/>
    </dgm:pt>
    <dgm:pt modelId="{40E74254-F147-4AC2-A3F1-46DF63D7FD5E}" type="pres">
      <dgm:prSet presAssocID="{EB031F15-230E-4612-B2C5-840D41746ABE}" presName="sibTrans" presStyleCnt="0"/>
      <dgm:spPr/>
    </dgm:pt>
    <dgm:pt modelId="{278A6CBE-C416-4E2B-A6A5-3921F0DCF884}" type="pres">
      <dgm:prSet presAssocID="{B43122F5-3BD2-443E-9511-419E2FD1ACB2}" presName="node" presStyleLbl="node1" presStyleIdx="5" presStyleCnt="12">
        <dgm:presLayoutVars>
          <dgm:bulletEnabled val="1"/>
        </dgm:presLayoutVars>
      </dgm:prSet>
      <dgm:spPr/>
    </dgm:pt>
    <dgm:pt modelId="{CA672C65-98F5-4A11-9C2C-CDC18A28F2AC}" type="pres">
      <dgm:prSet presAssocID="{10611DF1-2A6C-402A-8F58-A96675F6D26C}" presName="sibTrans" presStyleCnt="0"/>
      <dgm:spPr/>
    </dgm:pt>
    <dgm:pt modelId="{5B555176-2E3C-4784-8104-F67E8C49D537}" type="pres">
      <dgm:prSet presAssocID="{D6522DCB-56EE-4023-90F5-865DD7F35387}" presName="node" presStyleLbl="node1" presStyleIdx="6" presStyleCnt="12">
        <dgm:presLayoutVars>
          <dgm:bulletEnabled val="1"/>
        </dgm:presLayoutVars>
      </dgm:prSet>
      <dgm:spPr/>
    </dgm:pt>
    <dgm:pt modelId="{4CB551F5-9127-422D-895C-4603943B67D6}" type="pres">
      <dgm:prSet presAssocID="{A768AC86-9126-4AD3-A104-91E86F6349E6}" presName="sibTrans" presStyleCnt="0"/>
      <dgm:spPr/>
    </dgm:pt>
    <dgm:pt modelId="{03CBADDA-E2CC-43B0-B6BB-C89B611672A5}" type="pres">
      <dgm:prSet presAssocID="{4526E130-1AE4-450D-8B4E-970F7AED43B7}" presName="node" presStyleLbl="node1" presStyleIdx="7" presStyleCnt="12">
        <dgm:presLayoutVars>
          <dgm:bulletEnabled val="1"/>
        </dgm:presLayoutVars>
      </dgm:prSet>
      <dgm:spPr/>
    </dgm:pt>
    <dgm:pt modelId="{08DF8B76-77C0-47AD-B03B-DED492AF0704}" type="pres">
      <dgm:prSet presAssocID="{D90C1332-3F5E-46EF-9BA2-C7219E502320}" presName="sibTrans" presStyleCnt="0"/>
      <dgm:spPr/>
    </dgm:pt>
    <dgm:pt modelId="{028CB1EC-FD8D-4FCE-B282-FA4973D38770}" type="pres">
      <dgm:prSet presAssocID="{6D23E17D-F4D1-4CCC-B87C-C057EBB9DDEA}" presName="node" presStyleLbl="node1" presStyleIdx="8" presStyleCnt="12">
        <dgm:presLayoutVars>
          <dgm:bulletEnabled val="1"/>
        </dgm:presLayoutVars>
      </dgm:prSet>
      <dgm:spPr/>
    </dgm:pt>
    <dgm:pt modelId="{A3432CFE-E242-4EBC-B8DD-52E23937170F}" type="pres">
      <dgm:prSet presAssocID="{CFA90B56-61FA-46ED-A9F5-D6923B3BE32C}" presName="sibTrans" presStyleCnt="0"/>
      <dgm:spPr/>
    </dgm:pt>
    <dgm:pt modelId="{B9F31E35-8D11-4DE7-ACAD-9037BC9CD26A}" type="pres">
      <dgm:prSet presAssocID="{6DE03549-C843-43EA-A52E-1BDC53098EE5}" presName="node" presStyleLbl="node1" presStyleIdx="9" presStyleCnt="12">
        <dgm:presLayoutVars>
          <dgm:bulletEnabled val="1"/>
        </dgm:presLayoutVars>
      </dgm:prSet>
      <dgm:spPr/>
    </dgm:pt>
    <dgm:pt modelId="{259D0870-7604-46F7-81D7-7CBDE87F10F6}" type="pres">
      <dgm:prSet presAssocID="{89724A49-3DA8-49D7-A9C3-E4020D67A108}" presName="sibTrans" presStyleCnt="0"/>
      <dgm:spPr/>
    </dgm:pt>
    <dgm:pt modelId="{1460BB8A-D0E2-4FCE-914A-DBC309222CFD}" type="pres">
      <dgm:prSet presAssocID="{C4A87B2E-2084-4544-931F-07B6422B7EDA}" presName="node" presStyleLbl="node1" presStyleIdx="10" presStyleCnt="12">
        <dgm:presLayoutVars>
          <dgm:bulletEnabled val="1"/>
        </dgm:presLayoutVars>
      </dgm:prSet>
      <dgm:spPr/>
    </dgm:pt>
    <dgm:pt modelId="{312BC3C8-5431-4D77-8F55-A13960BBE038}" type="pres">
      <dgm:prSet presAssocID="{B2A3F9EA-3E52-44AC-B202-C8F33C20221C}" presName="sibTrans" presStyleCnt="0"/>
      <dgm:spPr/>
    </dgm:pt>
    <dgm:pt modelId="{6DA4023B-3AD5-435C-B2FC-FCF76E4B91AF}" type="pres">
      <dgm:prSet presAssocID="{0947B2F0-7B55-439D-A08D-DAD3A9E225DB}" presName="node" presStyleLbl="node1" presStyleIdx="11" presStyleCnt="12">
        <dgm:presLayoutVars>
          <dgm:bulletEnabled val="1"/>
        </dgm:presLayoutVars>
      </dgm:prSet>
      <dgm:spPr/>
    </dgm:pt>
  </dgm:ptLst>
  <dgm:cxnLst>
    <dgm:cxn modelId="{FE9D321E-1E34-4339-A6DF-DC372A98BD1B}" srcId="{77F56133-F80D-4D31-9301-6222F1035F4E}" destId="{C4A87B2E-2084-4544-931F-07B6422B7EDA}" srcOrd="10" destOrd="0" parTransId="{052CB8CC-EA78-496C-AAA5-F4A531A86081}" sibTransId="{B2A3F9EA-3E52-44AC-B202-C8F33C20221C}"/>
    <dgm:cxn modelId="{2009742F-448E-49D0-88F8-4630A2EE87F6}" srcId="{77F56133-F80D-4D31-9301-6222F1035F4E}" destId="{D6522DCB-56EE-4023-90F5-865DD7F35387}" srcOrd="6" destOrd="0" parTransId="{0DFBE5DE-86B2-4536-B20A-44BA930213CF}" sibTransId="{A768AC86-9126-4AD3-A104-91E86F6349E6}"/>
    <dgm:cxn modelId="{E9BEA632-38B3-4450-BDC9-D38730E3BF1B}" srcId="{77F56133-F80D-4D31-9301-6222F1035F4E}" destId="{0947B2F0-7B55-439D-A08D-DAD3A9E225DB}" srcOrd="11" destOrd="0" parTransId="{B38C7420-E43E-4A05-A196-054C1ECA3C64}" sibTransId="{613C19E2-7C21-4292-8DF8-A946CADB0748}"/>
    <dgm:cxn modelId="{BE549939-34A9-4E41-B4B9-E29ACD0693C9}" srcId="{77F56133-F80D-4D31-9301-6222F1035F4E}" destId="{B43122F5-3BD2-443E-9511-419E2FD1ACB2}" srcOrd="5" destOrd="0" parTransId="{23A25AF9-8454-40E3-839E-CA796DC0C44D}" sibTransId="{10611DF1-2A6C-402A-8F58-A96675F6D26C}"/>
    <dgm:cxn modelId="{82DE615B-35B3-493B-8C8D-E13C87DF0AB7}" type="presOf" srcId="{B43122F5-3BD2-443E-9511-419E2FD1ACB2}" destId="{278A6CBE-C416-4E2B-A6A5-3921F0DCF884}" srcOrd="0" destOrd="0" presId="urn:microsoft.com/office/officeart/2005/8/layout/default"/>
    <dgm:cxn modelId="{BA991C68-C133-4A98-9917-84DFA691B6E3}" type="presOf" srcId="{0947B2F0-7B55-439D-A08D-DAD3A9E225DB}" destId="{6DA4023B-3AD5-435C-B2FC-FCF76E4B91AF}" srcOrd="0" destOrd="0" presId="urn:microsoft.com/office/officeart/2005/8/layout/default"/>
    <dgm:cxn modelId="{8FF8DD4A-4008-4BD5-9756-51A7CA96DEA3}" srcId="{77F56133-F80D-4D31-9301-6222F1035F4E}" destId="{C34A1269-62DB-486D-8FBD-F5D8FC9BB419}" srcOrd="4" destOrd="0" parTransId="{605BBCB2-905C-4D23-A43C-48F4A7D8660F}" sibTransId="{EB031F15-230E-4612-B2C5-840D41746ABE}"/>
    <dgm:cxn modelId="{AE73E554-DC39-41D5-B21C-F17C5528B174}" type="presOf" srcId="{1EA3A20D-7798-469C-B258-E5BB060EE977}" destId="{C280C5CC-6C0D-4776-8D9E-7F4DE366BCC1}" srcOrd="0" destOrd="0" presId="urn:microsoft.com/office/officeart/2005/8/layout/default"/>
    <dgm:cxn modelId="{CD1FF575-0FFB-4DD7-9583-0474CDA23DBF}" srcId="{77F56133-F80D-4D31-9301-6222F1035F4E}" destId="{6DE03549-C843-43EA-A52E-1BDC53098EE5}" srcOrd="9" destOrd="0" parTransId="{04F074EB-8F1B-4307-9350-4B32C7B45625}" sibTransId="{89724A49-3DA8-49D7-A9C3-E4020D67A108}"/>
    <dgm:cxn modelId="{6D540A59-D780-4199-99F1-C00DAB0F5E72}" type="presOf" srcId="{D6522DCB-56EE-4023-90F5-865DD7F35387}" destId="{5B555176-2E3C-4784-8104-F67E8C49D537}" srcOrd="0" destOrd="0" presId="urn:microsoft.com/office/officeart/2005/8/layout/default"/>
    <dgm:cxn modelId="{16C04F8F-9744-4352-B265-0A48489980B5}" type="presOf" srcId="{417832F8-A374-4EEE-90E5-1383C771AEC4}" destId="{2B585F0D-CCDD-4657-921C-26471BB9EB94}" srcOrd="0" destOrd="0" presId="urn:microsoft.com/office/officeart/2005/8/layout/default"/>
    <dgm:cxn modelId="{F4CFFB8F-FD8B-4C47-8551-A62C5B1F72BD}" srcId="{77F56133-F80D-4D31-9301-6222F1035F4E}" destId="{417832F8-A374-4EEE-90E5-1383C771AEC4}" srcOrd="0" destOrd="0" parTransId="{37CF7EDA-BC39-41D0-BCB9-89D215011554}" sibTransId="{50174953-307E-440B-AB69-14D10B6673B6}"/>
    <dgm:cxn modelId="{0C60C19C-3F82-40A8-809E-09F328B39A37}" srcId="{77F56133-F80D-4D31-9301-6222F1035F4E}" destId="{4005B0A1-815E-41F9-8A28-5AD6F55AA5C1}" srcOrd="2" destOrd="0" parTransId="{0453B583-89F0-470F-B964-0BE5261A91B1}" sibTransId="{8DD0699B-427E-41C3-828F-7C99C96959B6}"/>
    <dgm:cxn modelId="{F18D55A9-9E3D-407C-A2AF-9AB02F2563C9}" type="presOf" srcId="{4526E130-1AE4-450D-8B4E-970F7AED43B7}" destId="{03CBADDA-E2CC-43B0-B6BB-C89B611672A5}" srcOrd="0" destOrd="0" presId="urn:microsoft.com/office/officeart/2005/8/layout/default"/>
    <dgm:cxn modelId="{2937F2AE-34B5-42C0-B7D4-0898FFD81EE9}" type="presOf" srcId="{6DE03549-C843-43EA-A52E-1BDC53098EE5}" destId="{B9F31E35-8D11-4DE7-ACAD-9037BC9CD26A}" srcOrd="0" destOrd="0" presId="urn:microsoft.com/office/officeart/2005/8/layout/default"/>
    <dgm:cxn modelId="{F6B32BBC-0364-49C4-AC17-687436C1B158}" type="presOf" srcId="{6D23E17D-F4D1-4CCC-B87C-C057EBB9DDEA}" destId="{028CB1EC-FD8D-4FCE-B282-FA4973D38770}" srcOrd="0" destOrd="0" presId="urn:microsoft.com/office/officeart/2005/8/layout/default"/>
    <dgm:cxn modelId="{57290BBF-99A8-4F72-AD30-2026EFEC4F9C}" srcId="{77F56133-F80D-4D31-9301-6222F1035F4E}" destId="{4526E130-1AE4-450D-8B4E-970F7AED43B7}" srcOrd="7" destOrd="0" parTransId="{952A144C-09AE-46DE-9639-493242D99228}" sibTransId="{D90C1332-3F5E-46EF-9BA2-C7219E502320}"/>
    <dgm:cxn modelId="{8A0FD3C0-3B5A-47F9-BDD4-7FA6E9C7B963}" type="presOf" srcId="{C4A87B2E-2084-4544-931F-07B6422B7EDA}" destId="{1460BB8A-D0E2-4FCE-914A-DBC309222CFD}" srcOrd="0" destOrd="0" presId="urn:microsoft.com/office/officeart/2005/8/layout/default"/>
    <dgm:cxn modelId="{8006CEC8-A165-4041-B685-129349FF568C}" type="presOf" srcId="{C34A1269-62DB-486D-8FBD-F5D8FC9BB419}" destId="{082552E9-2FC1-4D7F-904D-62C1C0BDA43D}" srcOrd="0" destOrd="0" presId="urn:microsoft.com/office/officeart/2005/8/layout/default"/>
    <dgm:cxn modelId="{D4D796CB-2FB4-4ECC-AEFB-C19707D06FA6}" srcId="{77F56133-F80D-4D31-9301-6222F1035F4E}" destId="{1EA3A20D-7798-469C-B258-E5BB060EE977}" srcOrd="1" destOrd="0" parTransId="{81D0D784-78D1-4011-BBFB-E496FE51A4DD}" sibTransId="{A31D5D21-BA40-4A8B-B4B6-E4A75DB35539}"/>
    <dgm:cxn modelId="{E388E6D2-0066-49CF-A2B9-8800737A34A8}" type="presOf" srcId="{77F56133-F80D-4D31-9301-6222F1035F4E}" destId="{B31B73A4-850C-45D2-8E0A-345BC448E57B}" srcOrd="0" destOrd="0" presId="urn:microsoft.com/office/officeart/2005/8/layout/default"/>
    <dgm:cxn modelId="{453112E2-8D1F-4202-BBCA-AB6CFCC671A7}" srcId="{77F56133-F80D-4D31-9301-6222F1035F4E}" destId="{AECA7FE5-F7A0-49D7-8895-DD288D935A36}" srcOrd="3" destOrd="0" parTransId="{9794C962-2B4F-47C7-9A4A-39E5590E9623}" sibTransId="{F2A10377-A19A-4962-8D7A-15EE27A8EAE2}"/>
    <dgm:cxn modelId="{76C746E2-D14E-434F-A832-C3E8CC952997}" srcId="{77F56133-F80D-4D31-9301-6222F1035F4E}" destId="{6D23E17D-F4D1-4CCC-B87C-C057EBB9DDEA}" srcOrd="8" destOrd="0" parTransId="{3907A480-071F-42F3-A4BE-911E6EF5CD25}" sibTransId="{CFA90B56-61FA-46ED-A9F5-D6923B3BE32C}"/>
    <dgm:cxn modelId="{195F6FE9-4058-42C8-B6C4-EB92C331CE7B}" type="presOf" srcId="{AECA7FE5-F7A0-49D7-8895-DD288D935A36}" destId="{4ABA3A21-2FB7-4982-B60D-346AD565C988}" srcOrd="0" destOrd="0" presId="urn:microsoft.com/office/officeart/2005/8/layout/default"/>
    <dgm:cxn modelId="{31CA22EA-9DE4-4E5F-A2B3-98C4BAEDCD0B}" type="presOf" srcId="{4005B0A1-815E-41F9-8A28-5AD6F55AA5C1}" destId="{73C4965B-6B9C-420F-92D5-C0F56346F41F}" srcOrd="0" destOrd="0" presId="urn:microsoft.com/office/officeart/2005/8/layout/default"/>
    <dgm:cxn modelId="{8E79DDCA-C9FE-46C4-8046-F0B26B0A1677}" type="presParOf" srcId="{B31B73A4-850C-45D2-8E0A-345BC448E57B}" destId="{2B585F0D-CCDD-4657-921C-26471BB9EB94}" srcOrd="0" destOrd="0" presId="urn:microsoft.com/office/officeart/2005/8/layout/default"/>
    <dgm:cxn modelId="{08FAABEB-2939-42B0-BDAD-3DB530C71C11}" type="presParOf" srcId="{B31B73A4-850C-45D2-8E0A-345BC448E57B}" destId="{C982E974-1CBD-49DF-9A46-388A53FD47E2}" srcOrd="1" destOrd="0" presId="urn:microsoft.com/office/officeart/2005/8/layout/default"/>
    <dgm:cxn modelId="{D37B3895-9F2F-4494-9459-CB4688E23AA4}" type="presParOf" srcId="{B31B73A4-850C-45D2-8E0A-345BC448E57B}" destId="{C280C5CC-6C0D-4776-8D9E-7F4DE366BCC1}" srcOrd="2" destOrd="0" presId="urn:microsoft.com/office/officeart/2005/8/layout/default"/>
    <dgm:cxn modelId="{8BCBE32C-20F6-4DB8-AF6C-8B0600128131}" type="presParOf" srcId="{B31B73A4-850C-45D2-8E0A-345BC448E57B}" destId="{E8AB5B67-E000-4936-8B62-972B14BAFF34}" srcOrd="3" destOrd="0" presId="urn:microsoft.com/office/officeart/2005/8/layout/default"/>
    <dgm:cxn modelId="{CCA3F2B5-23BB-4FB2-9BCA-D4BFC0394F3E}" type="presParOf" srcId="{B31B73A4-850C-45D2-8E0A-345BC448E57B}" destId="{73C4965B-6B9C-420F-92D5-C0F56346F41F}" srcOrd="4" destOrd="0" presId="urn:microsoft.com/office/officeart/2005/8/layout/default"/>
    <dgm:cxn modelId="{4BAC5E6A-7CFF-48DC-B08E-C8BFBA541461}" type="presParOf" srcId="{B31B73A4-850C-45D2-8E0A-345BC448E57B}" destId="{DE146823-032A-493A-8BEB-3559A2315F58}" srcOrd="5" destOrd="0" presId="urn:microsoft.com/office/officeart/2005/8/layout/default"/>
    <dgm:cxn modelId="{FF837E7F-2A91-4A2D-A9CA-A4B4FD010835}" type="presParOf" srcId="{B31B73A4-850C-45D2-8E0A-345BC448E57B}" destId="{4ABA3A21-2FB7-4982-B60D-346AD565C988}" srcOrd="6" destOrd="0" presId="urn:microsoft.com/office/officeart/2005/8/layout/default"/>
    <dgm:cxn modelId="{9901C621-B5F1-4803-837F-918B63FF070A}" type="presParOf" srcId="{B31B73A4-850C-45D2-8E0A-345BC448E57B}" destId="{F6C8CCC1-2924-4447-A360-B76A24246D7C}" srcOrd="7" destOrd="0" presId="urn:microsoft.com/office/officeart/2005/8/layout/default"/>
    <dgm:cxn modelId="{DDC82887-2880-45BD-B87D-7C869773EE1D}" type="presParOf" srcId="{B31B73A4-850C-45D2-8E0A-345BC448E57B}" destId="{082552E9-2FC1-4D7F-904D-62C1C0BDA43D}" srcOrd="8" destOrd="0" presId="urn:microsoft.com/office/officeart/2005/8/layout/default"/>
    <dgm:cxn modelId="{10F8DBBA-8605-44D7-9CB7-557287476029}" type="presParOf" srcId="{B31B73A4-850C-45D2-8E0A-345BC448E57B}" destId="{40E74254-F147-4AC2-A3F1-46DF63D7FD5E}" srcOrd="9" destOrd="0" presId="urn:microsoft.com/office/officeart/2005/8/layout/default"/>
    <dgm:cxn modelId="{20CECBE1-C45A-4D6D-AC0C-1BCF40A8DF9E}" type="presParOf" srcId="{B31B73A4-850C-45D2-8E0A-345BC448E57B}" destId="{278A6CBE-C416-4E2B-A6A5-3921F0DCF884}" srcOrd="10" destOrd="0" presId="urn:microsoft.com/office/officeart/2005/8/layout/default"/>
    <dgm:cxn modelId="{6111AB56-A3EE-4B3D-A041-F532B1DC03D3}" type="presParOf" srcId="{B31B73A4-850C-45D2-8E0A-345BC448E57B}" destId="{CA672C65-98F5-4A11-9C2C-CDC18A28F2AC}" srcOrd="11" destOrd="0" presId="urn:microsoft.com/office/officeart/2005/8/layout/default"/>
    <dgm:cxn modelId="{62054A79-AAE3-436A-9042-7538FCB55219}" type="presParOf" srcId="{B31B73A4-850C-45D2-8E0A-345BC448E57B}" destId="{5B555176-2E3C-4784-8104-F67E8C49D537}" srcOrd="12" destOrd="0" presId="urn:microsoft.com/office/officeart/2005/8/layout/default"/>
    <dgm:cxn modelId="{0AA9B010-9DEC-4754-BB5A-4D5A13E78781}" type="presParOf" srcId="{B31B73A4-850C-45D2-8E0A-345BC448E57B}" destId="{4CB551F5-9127-422D-895C-4603943B67D6}" srcOrd="13" destOrd="0" presId="urn:microsoft.com/office/officeart/2005/8/layout/default"/>
    <dgm:cxn modelId="{D0AB10D4-DC5E-42D7-94CB-53895A0B03BC}" type="presParOf" srcId="{B31B73A4-850C-45D2-8E0A-345BC448E57B}" destId="{03CBADDA-E2CC-43B0-B6BB-C89B611672A5}" srcOrd="14" destOrd="0" presId="urn:microsoft.com/office/officeart/2005/8/layout/default"/>
    <dgm:cxn modelId="{FDFF1721-66DE-4608-972C-F182DE539C28}" type="presParOf" srcId="{B31B73A4-850C-45D2-8E0A-345BC448E57B}" destId="{08DF8B76-77C0-47AD-B03B-DED492AF0704}" srcOrd="15" destOrd="0" presId="urn:microsoft.com/office/officeart/2005/8/layout/default"/>
    <dgm:cxn modelId="{5CF91B63-CE58-43F8-8417-29F796BF4D06}" type="presParOf" srcId="{B31B73A4-850C-45D2-8E0A-345BC448E57B}" destId="{028CB1EC-FD8D-4FCE-B282-FA4973D38770}" srcOrd="16" destOrd="0" presId="urn:microsoft.com/office/officeart/2005/8/layout/default"/>
    <dgm:cxn modelId="{40B3368B-4845-451F-BB1E-83D5DA8F3AC3}" type="presParOf" srcId="{B31B73A4-850C-45D2-8E0A-345BC448E57B}" destId="{A3432CFE-E242-4EBC-B8DD-52E23937170F}" srcOrd="17" destOrd="0" presId="urn:microsoft.com/office/officeart/2005/8/layout/default"/>
    <dgm:cxn modelId="{1CA031EE-570A-48EC-AF30-8DB4A6F16686}" type="presParOf" srcId="{B31B73A4-850C-45D2-8E0A-345BC448E57B}" destId="{B9F31E35-8D11-4DE7-ACAD-9037BC9CD26A}" srcOrd="18" destOrd="0" presId="urn:microsoft.com/office/officeart/2005/8/layout/default"/>
    <dgm:cxn modelId="{AA832B11-C193-46AE-815F-43BA0FC2806B}" type="presParOf" srcId="{B31B73A4-850C-45D2-8E0A-345BC448E57B}" destId="{259D0870-7604-46F7-81D7-7CBDE87F10F6}" srcOrd="19" destOrd="0" presId="urn:microsoft.com/office/officeart/2005/8/layout/default"/>
    <dgm:cxn modelId="{7092A7C5-4D20-45DB-93B7-01775A1175A0}" type="presParOf" srcId="{B31B73A4-850C-45D2-8E0A-345BC448E57B}" destId="{1460BB8A-D0E2-4FCE-914A-DBC309222CFD}" srcOrd="20" destOrd="0" presId="urn:microsoft.com/office/officeart/2005/8/layout/default"/>
    <dgm:cxn modelId="{44068D97-87D7-4D7B-961D-E5835D21E86F}" type="presParOf" srcId="{B31B73A4-850C-45D2-8E0A-345BC448E57B}" destId="{312BC3C8-5431-4D77-8F55-A13960BBE038}" srcOrd="21" destOrd="0" presId="urn:microsoft.com/office/officeart/2005/8/layout/default"/>
    <dgm:cxn modelId="{78F01A48-CA24-4DF8-AA59-55F0A1B909E4}" type="presParOf" srcId="{B31B73A4-850C-45D2-8E0A-345BC448E57B}" destId="{6DA4023B-3AD5-435C-B2FC-FCF76E4B91AF}" srcOrd="2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F30EB10-0450-44BA-8749-FEB911323485}"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983C3978-7F89-471E-84C4-EAB7260E9CE8}">
      <dgm:prSet phldrT="[Text]"/>
      <dgm:spPr/>
      <dgm:t>
        <a:bodyPr/>
        <a:lstStyle/>
        <a:p>
          <a:pPr algn="ctr"/>
          <a:r>
            <a:rPr lang="en-US" dirty="0"/>
            <a:t>Direction Trust</a:t>
          </a:r>
        </a:p>
      </dgm:t>
    </dgm:pt>
    <dgm:pt modelId="{2FDA23A9-BA8D-42D8-94FE-2D6F8C1C6453}" type="parTrans" cxnId="{BBED171D-39E0-4865-8CD1-70E3C2EBAA9B}">
      <dgm:prSet/>
      <dgm:spPr/>
      <dgm:t>
        <a:bodyPr/>
        <a:lstStyle/>
        <a:p>
          <a:pPr algn="ctr"/>
          <a:endParaRPr lang="en-US"/>
        </a:p>
      </dgm:t>
    </dgm:pt>
    <dgm:pt modelId="{DE867C40-18CB-4DCD-9EF8-7ECBC16FBF4E}" type="sibTrans" cxnId="{BBED171D-39E0-4865-8CD1-70E3C2EBAA9B}">
      <dgm:prSet/>
      <dgm:spPr/>
      <dgm:t>
        <a:bodyPr/>
        <a:lstStyle/>
        <a:p>
          <a:pPr algn="ctr"/>
          <a:endParaRPr lang="en-US"/>
        </a:p>
      </dgm:t>
    </dgm:pt>
    <dgm:pt modelId="{352D699C-45AC-46C6-9A11-73549FF5F95C}">
      <dgm:prSet phldrT="[Text]"/>
      <dgm:spPr/>
      <dgm:t>
        <a:bodyPr/>
        <a:lstStyle/>
        <a:p>
          <a:pPr algn="ctr"/>
          <a:r>
            <a:rPr lang="en-US" dirty="0" err="1"/>
            <a:t>Wilful</a:t>
          </a:r>
          <a:r>
            <a:rPr lang="en-US" dirty="0"/>
            <a:t> Misconduct</a:t>
          </a:r>
        </a:p>
      </dgm:t>
    </dgm:pt>
    <dgm:pt modelId="{BE86EECC-FC4F-4C59-B592-1DA6264EB3FB}" type="parTrans" cxnId="{08EF8A40-7DF0-4FE0-AC2C-88C8AE2BE4F4}">
      <dgm:prSet/>
      <dgm:spPr/>
      <dgm:t>
        <a:bodyPr/>
        <a:lstStyle/>
        <a:p>
          <a:pPr algn="ctr"/>
          <a:endParaRPr lang="en-US"/>
        </a:p>
      </dgm:t>
    </dgm:pt>
    <dgm:pt modelId="{E8423118-09C9-4827-BE81-ACEAE77F12DD}" type="sibTrans" cxnId="{08EF8A40-7DF0-4FE0-AC2C-88C8AE2BE4F4}">
      <dgm:prSet/>
      <dgm:spPr/>
      <dgm:t>
        <a:bodyPr/>
        <a:lstStyle/>
        <a:p>
          <a:pPr algn="ctr"/>
          <a:endParaRPr lang="en-US"/>
        </a:p>
      </dgm:t>
    </dgm:pt>
    <dgm:pt modelId="{A5EBEBCD-61A3-4FA2-AF43-CE7FFA0F7AC3}">
      <dgm:prSet phldrT="[Text]"/>
      <dgm:spPr/>
      <dgm:t>
        <a:bodyPr/>
        <a:lstStyle/>
        <a:p>
          <a:pPr algn="ctr"/>
          <a:r>
            <a:rPr lang="en-US" dirty="0"/>
            <a:t>Direct Trustee in writing</a:t>
          </a:r>
        </a:p>
      </dgm:t>
    </dgm:pt>
    <dgm:pt modelId="{17464E2A-DAEA-40B9-93D0-6AE57D71B24B}" type="parTrans" cxnId="{8CF122CA-2A03-4AD5-A194-7721727F6468}">
      <dgm:prSet/>
      <dgm:spPr/>
      <dgm:t>
        <a:bodyPr/>
        <a:lstStyle/>
        <a:p>
          <a:pPr algn="ctr"/>
          <a:endParaRPr lang="en-US"/>
        </a:p>
      </dgm:t>
    </dgm:pt>
    <dgm:pt modelId="{F40172B2-A2F2-4EE9-A243-EE7B44A5C12E}" type="sibTrans" cxnId="{8CF122CA-2A03-4AD5-A194-7721727F6468}">
      <dgm:prSet/>
      <dgm:spPr/>
      <dgm:t>
        <a:bodyPr/>
        <a:lstStyle/>
        <a:p>
          <a:pPr algn="ctr"/>
          <a:endParaRPr lang="en-US"/>
        </a:p>
      </dgm:t>
    </dgm:pt>
    <dgm:pt modelId="{EBF9C45E-49C6-4882-ADCB-6A69CDFAFBC4}">
      <dgm:prSet phldrT="[Text]"/>
      <dgm:spPr/>
      <dgm:t>
        <a:bodyPr/>
        <a:lstStyle/>
        <a:p>
          <a:pPr algn="ctr"/>
          <a:r>
            <a:rPr lang="en-US" dirty="0"/>
            <a:t>Excluded Co-Trustee Trust</a:t>
          </a:r>
        </a:p>
      </dgm:t>
    </dgm:pt>
    <dgm:pt modelId="{E271171F-5D3F-4DBF-9826-1911C7BC41D5}" type="parTrans" cxnId="{917C5AC5-9031-41DA-AA51-27BC030D32E6}">
      <dgm:prSet/>
      <dgm:spPr/>
      <dgm:t>
        <a:bodyPr/>
        <a:lstStyle/>
        <a:p>
          <a:pPr algn="ctr"/>
          <a:endParaRPr lang="en-US"/>
        </a:p>
      </dgm:t>
    </dgm:pt>
    <dgm:pt modelId="{823E0910-E62D-44B8-87B3-770D21C124CA}" type="sibTrans" cxnId="{917C5AC5-9031-41DA-AA51-27BC030D32E6}">
      <dgm:prSet/>
      <dgm:spPr/>
      <dgm:t>
        <a:bodyPr/>
        <a:lstStyle/>
        <a:p>
          <a:pPr algn="ctr"/>
          <a:endParaRPr lang="en-US"/>
        </a:p>
      </dgm:t>
    </dgm:pt>
    <dgm:pt modelId="{EE032187-306E-493C-A9E3-E15FE94E1424}">
      <dgm:prSet phldrT="[Text]"/>
      <dgm:spPr/>
      <dgm:t>
        <a:bodyPr/>
        <a:lstStyle/>
        <a:p>
          <a:pPr algn="ctr"/>
          <a:r>
            <a:rPr lang="en-US" dirty="0"/>
            <a:t>Excluded Trustee has no liability</a:t>
          </a:r>
        </a:p>
      </dgm:t>
    </dgm:pt>
    <dgm:pt modelId="{C21A4E2B-7106-4BF2-A690-7AD697A4E840}" type="parTrans" cxnId="{6DC93E9E-D0CD-4B70-A39C-33F4991E9F9C}">
      <dgm:prSet/>
      <dgm:spPr/>
      <dgm:t>
        <a:bodyPr/>
        <a:lstStyle/>
        <a:p>
          <a:pPr algn="ctr"/>
          <a:endParaRPr lang="en-US"/>
        </a:p>
      </dgm:t>
    </dgm:pt>
    <dgm:pt modelId="{65CABD93-8520-49A0-9C82-CF0851F30EF8}" type="sibTrans" cxnId="{6DC93E9E-D0CD-4B70-A39C-33F4991E9F9C}">
      <dgm:prSet/>
      <dgm:spPr/>
      <dgm:t>
        <a:bodyPr/>
        <a:lstStyle/>
        <a:p>
          <a:pPr algn="ctr"/>
          <a:endParaRPr lang="en-US"/>
        </a:p>
      </dgm:t>
    </dgm:pt>
    <dgm:pt modelId="{4A8BA2C5-A91F-4144-9A4A-CE6D3EECDD0A}">
      <dgm:prSet phldrT="[Text]"/>
      <dgm:spPr/>
      <dgm:t>
        <a:bodyPr/>
        <a:lstStyle/>
        <a:p>
          <a:pPr algn="ctr"/>
          <a:r>
            <a:rPr lang="en-US" dirty="0"/>
            <a:t>Can act directly</a:t>
          </a:r>
        </a:p>
      </dgm:t>
    </dgm:pt>
    <dgm:pt modelId="{57797353-D537-48B1-9249-3FBC839AEA0C}" type="parTrans" cxnId="{90DB0EC4-F2AC-4055-8B79-DA99587DE32E}">
      <dgm:prSet/>
      <dgm:spPr/>
      <dgm:t>
        <a:bodyPr/>
        <a:lstStyle/>
        <a:p>
          <a:pPr algn="ctr"/>
          <a:endParaRPr lang="en-US"/>
        </a:p>
      </dgm:t>
    </dgm:pt>
    <dgm:pt modelId="{030504E5-CFCD-44B3-A751-1831B66A7E1A}" type="sibTrans" cxnId="{90DB0EC4-F2AC-4055-8B79-DA99587DE32E}">
      <dgm:prSet/>
      <dgm:spPr/>
      <dgm:t>
        <a:bodyPr/>
        <a:lstStyle/>
        <a:p>
          <a:pPr algn="ctr"/>
          <a:endParaRPr lang="en-US"/>
        </a:p>
      </dgm:t>
    </dgm:pt>
    <dgm:pt modelId="{127754AB-5C40-49B5-93DB-48599E519204}">
      <dgm:prSet phldrT="[Text]"/>
      <dgm:spPr/>
      <dgm:t>
        <a:bodyPr/>
        <a:lstStyle/>
        <a:p>
          <a:pPr algn="ctr"/>
          <a:r>
            <a:rPr lang="en-US" dirty="0"/>
            <a:t>Co-Trustees</a:t>
          </a:r>
        </a:p>
      </dgm:t>
    </dgm:pt>
    <dgm:pt modelId="{31D819CD-82BC-4594-92DD-3FF6FD95E5BF}" type="parTrans" cxnId="{C7382C49-0CC0-4FDB-AA29-E8B9EA4E5500}">
      <dgm:prSet/>
      <dgm:spPr/>
      <dgm:t>
        <a:bodyPr/>
        <a:lstStyle/>
        <a:p>
          <a:pPr algn="ctr"/>
          <a:endParaRPr lang="en-US"/>
        </a:p>
      </dgm:t>
    </dgm:pt>
    <dgm:pt modelId="{EA04E6F5-08E6-4B6E-9701-254231B2849F}" type="sibTrans" cxnId="{C7382C49-0CC0-4FDB-AA29-E8B9EA4E5500}">
      <dgm:prSet/>
      <dgm:spPr/>
      <dgm:t>
        <a:bodyPr/>
        <a:lstStyle/>
        <a:p>
          <a:pPr algn="ctr"/>
          <a:endParaRPr lang="en-US"/>
        </a:p>
      </dgm:t>
    </dgm:pt>
    <dgm:pt modelId="{F272B8D5-F143-4180-B87B-328D67DFF2C5}">
      <dgm:prSet phldrT="[Text]"/>
      <dgm:spPr/>
      <dgm:t>
        <a:bodyPr/>
        <a:lstStyle/>
        <a:p>
          <a:pPr algn="ctr"/>
          <a:r>
            <a:rPr lang="en-US" dirty="0"/>
            <a:t>Trust Advisers</a:t>
          </a:r>
        </a:p>
      </dgm:t>
    </dgm:pt>
    <dgm:pt modelId="{20F75E8E-75EC-45EF-9AA0-95B69714FCC4}" type="parTrans" cxnId="{057C1463-C8FE-41B6-9C04-89316E5463BE}">
      <dgm:prSet/>
      <dgm:spPr/>
      <dgm:t>
        <a:bodyPr/>
        <a:lstStyle/>
        <a:p>
          <a:pPr algn="ctr"/>
          <a:endParaRPr lang="en-US"/>
        </a:p>
      </dgm:t>
    </dgm:pt>
    <dgm:pt modelId="{04805B60-40A9-44BE-BBE5-7934CF9B3484}" type="sibTrans" cxnId="{057C1463-C8FE-41B6-9C04-89316E5463BE}">
      <dgm:prSet/>
      <dgm:spPr/>
      <dgm:t>
        <a:bodyPr/>
        <a:lstStyle/>
        <a:p>
          <a:pPr algn="ctr"/>
          <a:endParaRPr lang="en-US"/>
        </a:p>
      </dgm:t>
    </dgm:pt>
    <dgm:pt modelId="{A8800CAE-3A0E-4E5C-AD8F-DC97C23F8421}" type="pres">
      <dgm:prSet presAssocID="{5F30EB10-0450-44BA-8749-FEB911323485}" presName="outerComposite" presStyleCnt="0">
        <dgm:presLayoutVars>
          <dgm:chMax val="2"/>
          <dgm:animLvl val="lvl"/>
          <dgm:resizeHandles val="exact"/>
        </dgm:presLayoutVars>
      </dgm:prSet>
      <dgm:spPr/>
    </dgm:pt>
    <dgm:pt modelId="{71F495E2-61C0-499F-BE64-59B9073B45AD}" type="pres">
      <dgm:prSet presAssocID="{5F30EB10-0450-44BA-8749-FEB911323485}" presName="dummyMaxCanvas" presStyleCnt="0"/>
      <dgm:spPr/>
    </dgm:pt>
    <dgm:pt modelId="{1F942B7E-CAB6-4669-893E-FB5A52154141}" type="pres">
      <dgm:prSet presAssocID="{5F30EB10-0450-44BA-8749-FEB911323485}" presName="parentComposite" presStyleCnt="0"/>
      <dgm:spPr/>
    </dgm:pt>
    <dgm:pt modelId="{C748CABE-C095-4491-BB8F-CCDE5C3F11DE}" type="pres">
      <dgm:prSet presAssocID="{5F30EB10-0450-44BA-8749-FEB911323485}" presName="parent1" presStyleLbl="alignAccFollowNode1" presStyleIdx="0" presStyleCnt="4">
        <dgm:presLayoutVars>
          <dgm:chMax val="4"/>
        </dgm:presLayoutVars>
      </dgm:prSet>
      <dgm:spPr/>
    </dgm:pt>
    <dgm:pt modelId="{D315392B-4122-4CE6-8884-68FE7282331C}" type="pres">
      <dgm:prSet presAssocID="{5F30EB10-0450-44BA-8749-FEB911323485}" presName="parent2" presStyleLbl="alignAccFollowNode1" presStyleIdx="1" presStyleCnt="4">
        <dgm:presLayoutVars>
          <dgm:chMax val="4"/>
        </dgm:presLayoutVars>
      </dgm:prSet>
      <dgm:spPr/>
    </dgm:pt>
    <dgm:pt modelId="{BA21FBED-6AA9-44F2-9837-EBBB225632BF}" type="pres">
      <dgm:prSet presAssocID="{5F30EB10-0450-44BA-8749-FEB911323485}" presName="childrenComposite" presStyleCnt="0"/>
      <dgm:spPr/>
    </dgm:pt>
    <dgm:pt modelId="{09A1E019-7A80-4BCD-9F50-87FCA7905667}" type="pres">
      <dgm:prSet presAssocID="{5F30EB10-0450-44BA-8749-FEB911323485}" presName="dummyMaxCanvas_ChildArea" presStyleCnt="0"/>
      <dgm:spPr/>
    </dgm:pt>
    <dgm:pt modelId="{6AF691E2-9F70-4A4D-8CC6-453550CCE563}" type="pres">
      <dgm:prSet presAssocID="{5F30EB10-0450-44BA-8749-FEB911323485}" presName="fulcrum" presStyleLbl="alignAccFollowNode1" presStyleIdx="2" presStyleCnt="4" custLinFactNeighborX="-2515"/>
      <dgm:spPr/>
    </dgm:pt>
    <dgm:pt modelId="{9ED2FA3D-3307-41AD-9983-9F0DCB71FC3B}" type="pres">
      <dgm:prSet presAssocID="{5F30EB10-0450-44BA-8749-FEB911323485}" presName="balance_33" presStyleLbl="alignAccFollowNode1" presStyleIdx="3" presStyleCnt="4">
        <dgm:presLayoutVars>
          <dgm:bulletEnabled val="1"/>
        </dgm:presLayoutVars>
      </dgm:prSet>
      <dgm:spPr/>
    </dgm:pt>
    <dgm:pt modelId="{35D9BB3F-A8BC-4F4E-84EB-CA7F749AE13B}" type="pres">
      <dgm:prSet presAssocID="{5F30EB10-0450-44BA-8749-FEB911323485}" presName="right_33_1" presStyleLbl="node1" presStyleIdx="0" presStyleCnt="6">
        <dgm:presLayoutVars>
          <dgm:bulletEnabled val="1"/>
        </dgm:presLayoutVars>
      </dgm:prSet>
      <dgm:spPr/>
    </dgm:pt>
    <dgm:pt modelId="{BA595D06-BCA7-4F9D-B5C3-8E7474A72D7C}" type="pres">
      <dgm:prSet presAssocID="{5F30EB10-0450-44BA-8749-FEB911323485}" presName="right_33_2" presStyleLbl="node1" presStyleIdx="1" presStyleCnt="6">
        <dgm:presLayoutVars>
          <dgm:bulletEnabled val="1"/>
        </dgm:presLayoutVars>
      </dgm:prSet>
      <dgm:spPr/>
    </dgm:pt>
    <dgm:pt modelId="{F40BC9F5-0AC4-476C-93E9-B9E097A1CD5C}" type="pres">
      <dgm:prSet presAssocID="{5F30EB10-0450-44BA-8749-FEB911323485}" presName="right_33_3" presStyleLbl="node1" presStyleIdx="2" presStyleCnt="6">
        <dgm:presLayoutVars>
          <dgm:bulletEnabled val="1"/>
        </dgm:presLayoutVars>
      </dgm:prSet>
      <dgm:spPr/>
    </dgm:pt>
    <dgm:pt modelId="{40738BD3-9D62-4934-A4E5-9DD4946AE544}" type="pres">
      <dgm:prSet presAssocID="{5F30EB10-0450-44BA-8749-FEB911323485}" presName="left_33_1" presStyleLbl="node1" presStyleIdx="3" presStyleCnt="6">
        <dgm:presLayoutVars>
          <dgm:bulletEnabled val="1"/>
        </dgm:presLayoutVars>
      </dgm:prSet>
      <dgm:spPr/>
    </dgm:pt>
    <dgm:pt modelId="{E690B428-5FAA-4645-B3E9-F501BB96E546}" type="pres">
      <dgm:prSet presAssocID="{5F30EB10-0450-44BA-8749-FEB911323485}" presName="left_33_2" presStyleLbl="node1" presStyleIdx="4" presStyleCnt="6">
        <dgm:presLayoutVars>
          <dgm:bulletEnabled val="1"/>
        </dgm:presLayoutVars>
      </dgm:prSet>
      <dgm:spPr/>
    </dgm:pt>
    <dgm:pt modelId="{856E072C-73A5-4BFB-9695-2337EC193E99}" type="pres">
      <dgm:prSet presAssocID="{5F30EB10-0450-44BA-8749-FEB911323485}" presName="left_33_3" presStyleLbl="node1" presStyleIdx="5" presStyleCnt="6">
        <dgm:presLayoutVars>
          <dgm:bulletEnabled val="1"/>
        </dgm:presLayoutVars>
      </dgm:prSet>
      <dgm:spPr/>
    </dgm:pt>
  </dgm:ptLst>
  <dgm:cxnLst>
    <dgm:cxn modelId="{52F8A119-CFF3-4254-B378-F8AEB498E88A}" type="presOf" srcId="{352D699C-45AC-46C6-9A11-73549FF5F95C}" destId="{40738BD3-9D62-4934-A4E5-9DD4946AE544}" srcOrd="0" destOrd="0" presId="urn:microsoft.com/office/officeart/2005/8/layout/balance1"/>
    <dgm:cxn modelId="{BBED171D-39E0-4865-8CD1-70E3C2EBAA9B}" srcId="{5F30EB10-0450-44BA-8749-FEB911323485}" destId="{983C3978-7F89-471E-84C4-EAB7260E9CE8}" srcOrd="0" destOrd="0" parTransId="{2FDA23A9-BA8D-42D8-94FE-2D6F8C1C6453}" sibTransId="{DE867C40-18CB-4DCD-9EF8-7ECBC16FBF4E}"/>
    <dgm:cxn modelId="{0A4ADD3F-87EA-47B8-86C4-0F68292D3C9E}" type="presOf" srcId="{4A8BA2C5-A91F-4144-9A4A-CE6D3EECDD0A}" destId="{BA595D06-BCA7-4F9D-B5C3-8E7474A72D7C}" srcOrd="0" destOrd="0" presId="urn:microsoft.com/office/officeart/2005/8/layout/balance1"/>
    <dgm:cxn modelId="{08EF8A40-7DF0-4FE0-AC2C-88C8AE2BE4F4}" srcId="{983C3978-7F89-471E-84C4-EAB7260E9CE8}" destId="{352D699C-45AC-46C6-9A11-73549FF5F95C}" srcOrd="0" destOrd="0" parTransId="{BE86EECC-FC4F-4C59-B592-1DA6264EB3FB}" sibTransId="{E8423118-09C9-4827-BE81-ACEAE77F12DD}"/>
    <dgm:cxn modelId="{057C1463-C8FE-41B6-9C04-89316E5463BE}" srcId="{983C3978-7F89-471E-84C4-EAB7260E9CE8}" destId="{F272B8D5-F143-4180-B87B-328D67DFF2C5}" srcOrd="2" destOrd="0" parTransId="{20F75E8E-75EC-45EF-9AA0-95B69714FCC4}" sibTransId="{04805B60-40A9-44BE-BBE5-7934CF9B3484}"/>
    <dgm:cxn modelId="{87EF4C47-F059-411C-84D3-039D6C8D961D}" type="presOf" srcId="{983C3978-7F89-471E-84C4-EAB7260E9CE8}" destId="{C748CABE-C095-4491-BB8F-CCDE5C3F11DE}" srcOrd="0" destOrd="0" presId="urn:microsoft.com/office/officeart/2005/8/layout/balance1"/>
    <dgm:cxn modelId="{C7382C49-0CC0-4FDB-AA29-E8B9EA4E5500}" srcId="{EBF9C45E-49C6-4882-ADCB-6A69CDFAFBC4}" destId="{127754AB-5C40-49B5-93DB-48599E519204}" srcOrd="2" destOrd="0" parTransId="{31D819CD-82BC-4594-92DD-3FF6FD95E5BF}" sibTransId="{EA04E6F5-08E6-4B6E-9701-254231B2849F}"/>
    <dgm:cxn modelId="{32CF7578-54AD-4E7B-9DAE-FABE5988E286}" type="presOf" srcId="{5F30EB10-0450-44BA-8749-FEB911323485}" destId="{A8800CAE-3A0E-4E5C-AD8F-DC97C23F8421}" srcOrd="0" destOrd="0" presId="urn:microsoft.com/office/officeart/2005/8/layout/balance1"/>
    <dgm:cxn modelId="{8CAB9459-5061-4F88-B665-7B1963DAF519}" type="presOf" srcId="{EBF9C45E-49C6-4882-ADCB-6A69CDFAFBC4}" destId="{D315392B-4122-4CE6-8884-68FE7282331C}" srcOrd="0" destOrd="0" presId="urn:microsoft.com/office/officeart/2005/8/layout/balance1"/>
    <dgm:cxn modelId="{6DC93E9E-D0CD-4B70-A39C-33F4991E9F9C}" srcId="{EBF9C45E-49C6-4882-ADCB-6A69CDFAFBC4}" destId="{EE032187-306E-493C-A9E3-E15FE94E1424}" srcOrd="0" destOrd="0" parTransId="{C21A4E2B-7106-4BF2-A690-7AD697A4E840}" sibTransId="{65CABD93-8520-49A0-9C82-CF0851F30EF8}"/>
    <dgm:cxn modelId="{90DB0EC4-F2AC-4055-8B79-DA99587DE32E}" srcId="{EBF9C45E-49C6-4882-ADCB-6A69CDFAFBC4}" destId="{4A8BA2C5-A91F-4144-9A4A-CE6D3EECDD0A}" srcOrd="1" destOrd="0" parTransId="{57797353-D537-48B1-9249-3FBC839AEA0C}" sibTransId="{030504E5-CFCD-44B3-A751-1831B66A7E1A}"/>
    <dgm:cxn modelId="{917C5AC5-9031-41DA-AA51-27BC030D32E6}" srcId="{5F30EB10-0450-44BA-8749-FEB911323485}" destId="{EBF9C45E-49C6-4882-ADCB-6A69CDFAFBC4}" srcOrd="1" destOrd="0" parTransId="{E271171F-5D3F-4DBF-9826-1911C7BC41D5}" sibTransId="{823E0910-E62D-44B8-87B3-770D21C124CA}"/>
    <dgm:cxn modelId="{8CF122CA-2A03-4AD5-A194-7721727F6468}" srcId="{983C3978-7F89-471E-84C4-EAB7260E9CE8}" destId="{A5EBEBCD-61A3-4FA2-AF43-CE7FFA0F7AC3}" srcOrd="1" destOrd="0" parTransId="{17464E2A-DAEA-40B9-93D0-6AE57D71B24B}" sibTransId="{F40172B2-A2F2-4EE9-A243-EE7B44A5C12E}"/>
    <dgm:cxn modelId="{70AA33E3-0852-4CD0-B1CD-CA9DE8DFE9DA}" type="presOf" srcId="{EE032187-306E-493C-A9E3-E15FE94E1424}" destId="{35D9BB3F-A8BC-4F4E-84EB-CA7F749AE13B}" srcOrd="0" destOrd="0" presId="urn:microsoft.com/office/officeart/2005/8/layout/balance1"/>
    <dgm:cxn modelId="{40620FEA-BDD2-4D7C-964C-B09680D79125}" type="presOf" srcId="{127754AB-5C40-49B5-93DB-48599E519204}" destId="{F40BC9F5-0AC4-476C-93E9-B9E097A1CD5C}" srcOrd="0" destOrd="0" presId="urn:microsoft.com/office/officeart/2005/8/layout/balance1"/>
    <dgm:cxn modelId="{292BE5EE-6B18-473B-84E5-1C330FFA30D6}" type="presOf" srcId="{F272B8D5-F143-4180-B87B-328D67DFF2C5}" destId="{856E072C-73A5-4BFB-9695-2337EC193E99}" srcOrd="0" destOrd="0" presId="urn:microsoft.com/office/officeart/2005/8/layout/balance1"/>
    <dgm:cxn modelId="{97DE48FE-CFBC-445F-B2E9-AE23B8338BB0}" type="presOf" srcId="{A5EBEBCD-61A3-4FA2-AF43-CE7FFA0F7AC3}" destId="{E690B428-5FAA-4645-B3E9-F501BB96E546}" srcOrd="0" destOrd="0" presId="urn:microsoft.com/office/officeart/2005/8/layout/balance1"/>
    <dgm:cxn modelId="{C69807A7-1B5D-47FC-99DF-194DFF0F2722}" type="presParOf" srcId="{A8800CAE-3A0E-4E5C-AD8F-DC97C23F8421}" destId="{71F495E2-61C0-499F-BE64-59B9073B45AD}" srcOrd="0" destOrd="0" presId="urn:microsoft.com/office/officeart/2005/8/layout/balance1"/>
    <dgm:cxn modelId="{E2635384-329D-4240-8955-1BE3A30497DC}" type="presParOf" srcId="{A8800CAE-3A0E-4E5C-AD8F-DC97C23F8421}" destId="{1F942B7E-CAB6-4669-893E-FB5A52154141}" srcOrd="1" destOrd="0" presId="urn:microsoft.com/office/officeart/2005/8/layout/balance1"/>
    <dgm:cxn modelId="{7772F112-C536-4903-8A61-FD75A43AF10B}" type="presParOf" srcId="{1F942B7E-CAB6-4669-893E-FB5A52154141}" destId="{C748CABE-C095-4491-BB8F-CCDE5C3F11DE}" srcOrd="0" destOrd="0" presId="urn:microsoft.com/office/officeart/2005/8/layout/balance1"/>
    <dgm:cxn modelId="{CED5B813-3DCB-43A6-8363-41893882AE17}" type="presParOf" srcId="{1F942B7E-CAB6-4669-893E-FB5A52154141}" destId="{D315392B-4122-4CE6-8884-68FE7282331C}" srcOrd="1" destOrd="0" presId="urn:microsoft.com/office/officeart/2005/8/layout/balance1"/>
    <dgm:cxn modelId="{CE52FB8F-F4A0-4165-957C-66CE1F27793F}" type="presParOf" srcId="{A8800CAE-3A0E-4E5C-AD8F-DC97C23F8421}" destId="{BA21FBED-6AA9-44F2-9837-EBBB225632BF}" srcOrd="2" destOrd="0" presId="urn:microsoft.com/office/officeart/2005/8/layout/balance1"/>
    <dgm:cxn modelId="{0CD4D5F1-EA50-4A9C-8F9D-154A2FF7D411}" type="presParOf" srcId="{BA21FBED-6AA9-44F2-9837-EBBB225632BF}" destId="{09A1E019-7A80-4BCD-9F50-87FCA7905667}" srcOrd="0" destOrd="0" presId="urn:microsoft.com/office/officeart/2005/8/layout/balance1"/>
    <dgm:cxn modelId="{AEC61B91-5538-487A-A2D0-1D8F7B215427}" type="presParOf" srcId="{BA21FBED-6AA9-44F2-9837-EBBB225632BF}" destId="{6AF691E2-9F70-4A4D-8CC6-453550CCE563}" srcOrd="1" destOrd="0" presId="urn:microsoft.com/office/officeart/2005/8/layout/balance1"/>
    <dgm:cxn modelId="{24BBBD5D-8047-45F0-8DA6-239D905F9D79}" type="presParOf" srcId="{BA21FBED-6AA9-44F2-9837-EBBB225632BF}" destId="{9ED2FA3D-3307-41AD-9983-9F0DCB71FC3B}" srcOrd="2" destOrd="0" presId="urn:microsoft.com/office/officeart/2005/8/layout/balance1"/>
    <dgm:cxn modelId="{7D8B6660-4436-47AD-82EA-5A9C848FF1ED}" type="presParOf" srcId="{BA21FBED-6AA9-44F2-9837-EBBB225632BF}" destId="{35D9BB3F-A8BC-4F4E-84EB-CA7F749AE13B}" srcOrd="3" destOrd="0" presId="urn:microsoft.com/office/officeart/2005/8/layout/balance1"/>
    <dgm:cxn modelId="{3E42F962-421E-4FE3-9B7E-1DE0852A7B7D}" type="presParOf" srcId="{BA21FBED-6AA9-44F2-9837-EBBB225632BF}" destId="{BA595D06-BCA7-4F9D-B5C3-8E7474A72D7C}" srcOrd="4" destOrd="0" presId="urn:microsoft.com/office/officeart/2005/8/layout/balance1"/>
    <dgm:cxn modelId="{D0F64B4B-70B6-4D33-B737-95EEFFCAB0E0}" type="presParOf" srcId="{BA21FBED-6AA9-44F2-9837-EBBB225632BF}" destId="{F40BC9F5-0AC4-476C-93E9-B9E097A1CD5C}" srcOrd="5" destOrd="0" presId="urn:microsoft.com/office/officeart/2005/8/layout/balance1"/>
    <dgm:cxn modelId="{30CBCCD6-5F47-4766-B12D-E014403AD9F9}" type="presParOf" srcId="{BA21FBED-6AA9-44F2-9837-EBBB225632BF}" destId="{40738BD3-9D62-4934-A4E5-9DD4946AE544}" srcOrd="6" destOrd="0" presId="urn:microsoft.com/office/officeart/2005/8/layout/balance1"/>
    <dgm:cxn modelId="{32FDB173-1B92-4519-BB5E-17C6C4F5B64F}" type="presParOf" srcId="{BA21FBED-6AA9-44F2-9837-EBBB225632BF}" destId="{E690B428-5FAA-4645-B3E9-F501BB96E546}" srcOrd="7" destOrd="0" presId="urn:microsoft.com/office/officeart/2005/8/layout/balance1"/>
    <dgm:cxn modelId="{1DE019CC-DEA2-4168-A8B7-197C21EB83FB}" type="presParOf" srcId="{BA21FBED-6AA9-44F2-9837-EBBB225632BF}" destId="{856E072C-73A5-4BFB-9695-2337EC193E99}" srcOrd="8"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98AC34-6D5C-406C-A7F6-2F11CFE62EF2}">
      <dsp:nvSpPr>
        <dsp:cNvPr id="0" name=""/>
        <dsp:cNvSpPr/>
      </dsp:nvSpPr>
      <dsp:spPr>
        <a:xfrm>
          <a:off x="0" y="39687"/>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Terms of the trust agreement</a:t>
          </a:r>
        </a:p>
      </dsp:txBody>
      <dsp:txXfrm>
        <a:off x="0" y="39687"/>
        <a:ext cx="3286125" cy="1971675"/>
      </dsp:txXfrm>
    </dsp:sp>
    <dsp:sp modelId="{08E5F6E8-3670-4396-B86F-ADF5EF6D045B}">
      <dsp:nvSpPr>
        <dsp:cNvPr id="0" name=""/>
        <dsp:cNvSpPr/>
      </dsp:nvSpPr>
      <dsp:spPr>
        <a:xfrm>
          <a:off x="3614737" y="39687"/>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Trust assets</a:t>
          </a:r>
        </a:p>
      </dsp:txBody>
      <dsp:txXfrm>
        <a:off x="3614737" y="39687"/>
        <a:ext cx="3286125" cy="1971675"/>
      </dsp:txXfrm>
    </dsp:sp>
    <dsp:sp modelId="{5F363693-8561-4DE6-8C12-707D434034A4}">
      <dsp:nvSpPr>
        <dsp:cNvPr id="0" name=""/>
        <dsp:cNvSpPr/>
      </dsp:nvSpPr>
      <dsp:spPr>
        <a:xfrm>
          <a:off x="7229475" y="39687"/>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Accumulated income in trust (skim trust)</a:t>
          </a:r>
        </a:p>
      </dsp:txBody>
      <dsp:txXfrm>
        <a:off x="7229475" y="39687"/>
        <a:ext cx="3286125" cy="1971675"/>
      </dsp:txXfrm>
    </dsp:sp>
    <dsp:sp modelId="{DCF2B1F9-8639-47F9-B705-D928FFEBF45F}">
      <dsp:nvSpPr>
        <dsp:cNvPr id="0" name=""/>
        <dsp:cNvSpPr/>
      </dsp:nvSpPr>
      <dsp:spPr>
        <a:xfrm>
          <a:off x="0" y="2339975"/>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Interest of the settlor and/or beneficiaries</a:t>
          </a:r>
        </a:p>
      </dsp:txBody>
      <dsp:txXfrm>
        <a:off x="0" y="2339975"/>
        <a:ext cx="3286125" cy="1971675"/>
      </dsp:txXfrm>
    </dsp:sp>
    <dsp:sp modelId="{F795316B-6D7C-4BD7-823D-1038771BB9C9}">
      <dsp:nvSpPr>
        <dsp:cNvPr id="0" name=""/>
        <dsp:cNvSpPr/>
      </dsp:nvSpPr>
      <dsp:spPr>
        <a:xfrm>
          <a:off x="3614737" y="2339975"/>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Laws in the original trust’s jurisdiction </a:t>
          </a:r>
        </a:p>
      </dsp:txBody>
      <dsp:txXfrm>
        <a:off x="3614737" y="2339975"/>
        <a:ext cx="3286125" cy="1971675"/>
      </dsp:txXfrm>
    </dsp:sp>
    <dsp:sp modelId="{D6D9A51C-646B-47C9-8BC7-7069DA2B368C}">
      <dsp:nvSpPr>
        <dsp:cNvPr id="0" name=""/>
        <dsp:cNvSpPr/>
      </dsp:nvSpPr>
      <dsp:spPr>
        <a:xfrm>
          <a:off x="7229475" y="2339975"/>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Laws in the onshoring jurisdiction (DE!)</a:t>
          </a:r>
        </a:p>
      </dsp:txBody>
      <dsp:txXfrm>
        <a:off x="7229475" y="2339975"/>
        <a:ext cx="3286125" cy="1971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CA990C-CBA5-4BB0-9100-BAD0EB285309}">
      <dsp:nvSpPr>
        <dsp:cNvPr id="0" name=""/>
        <dsp:cNvSpPr/>
      </dsp:nvSpPr>
      <dsp:spPr>
        <a:xfrm>
          <a:off x="1748064" y="2975"/>
          <a:ext cx="3342605" cy="20055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Private Trust Company</a:t>
          </a:r>
        </a:p>
      </dsp:txBody>
      <dsp:txXfrm>
        <a:off x="1748064" y="2975"/>
        <a:ext cx="3342605" cy="2005563"/>
      </dsp:txXfrm>
    </dsp:sp>
    <dsp:sp modelId="{F19EB0BF-216D-442D-86A4-38A8ADBDF7E9}">
      <dsp:nvSpPr>
        <dsp:cNvPr id="0" name=""/>
        <dsp:cNvSpPr/>
      </dsp:nvSpPr>
      <dsp:spPr>
        <a:xfrm>
          <a:off x="5424930" y="2975"/>
          <a:ext cx="3342605" cy="20055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US trust company or bank</a:t>
          </a:r>
        </a:p>
      </dsp:txBody>
      <dsp:txXfrm>
        <a:off x="5424930" y="2975"/>
        <a:ext cx="3342605" cy="2005563"/>
      </dsp:txXfrm>
    </dsp:sp>
    <dsp:sp modelId="{4B2E1DE8-BAE2-43C2-9B96-60D925CBC9B2}">
      <dsp:nvSpPr>
        <dsp:cNvPr id="0" name=""/>
        <dsp:cNvSpPr/>
      </dsp:nvSpPr>
      <dsp:spPr>
        <a:xfrm>
          <a:off x="1748064" y="2342799"/>
          <a:ext cx="3342605" cy="20055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A majority of Individual Trustees based in the US</a:t>
          </a:r>
        </a:p>
      </dsp:txBody>
      <dsp:txXfrm>
        <a:off x="1748064" y="2342799"/>
        <a:ext cx="3342605" cy="2005563"/>
      </dsp:txXfrm>
    </dsp:sp>
    <dsp:sp modelId="{756A47B2-62D7-4BCC-BF1D-F0333D1CD7ED}">
      <dsp:nvSpPr>
        <dsp:cNvPr id="0" name=""/>
        <dsp:cNvSpPr/>
      </dsp:nvSpPr>
      <dsp:spPr>
        <a:xfrm>
          <a:off x="5424930" y="2342799"/>
          <a:ext cx="3342605" cy="20055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Directed trust with C Corp SPV</a:t>
          </a:r>
        </a:p>
      </dsp:txBody>
      <dsp:txXfrm>
        <a:off x="5424930" y="2342799"/>
        <a:ext cx="3342605" cy="20055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585F0D-CCDD-4657-921C-26471BB9EB94}">
      <dsp:nvSpPr>
        <dsp:cNvPr id="0" name=""/>
        <dsp:cNvSpPr/>
      </dsp:nvSpPr>
      <dsp:spPr>
        <a:xfrm>
          <a:off x="582645" y="1178"/>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Direction Trusts</a:t>
          </a:r>
        </a:p>
        <a:p>
          <a:pPr marL="0" lvl="0" indent="0" algn="ctr" defTabSz="444500">
            <a:lnSpc>
              <a:spcPct val="90000"/>
            </a:lnSpc>
            <a:spcBef>
              <a:spcPct val="0"/>
            </a:spcBef>
            <a:spcAft>
              <a:spcPct val="35000"/>
            </a:spcAft>
            <a:buNone/>
          </a:pPr>
          <a:r>
            <a:rPr lang="en-US" sz="1000" kern="1200" dirty="0"/>
            <a:t>Delaware’s “Direction Trust” law authorizes a complete bifurcation of investment responsibilities between a Delaware resident trustee and an outside investment advisor.</a:t>
          </a:r>
        </a:p>
      </dsp:txBody>
      <dsp:txXfrm>
        <a:off x="582645" y="1178"/>
        <a:ext cx="2174490" cy="1304694"/>
      </dsp:txXfrm>
    </dsp:sp>
    <dsp:sp modelId="{C280C5CC-6C0D-4776-8D9E-7F4DE366BCC1}">
      <dsp:nvSpPr>
        <dsp:cNvPr id="0" name=""/>
        <dsp:cNvSpPr/>
      </dsp:nvSpPr>
      <dsp:spPr>
        <a:xfrm>
          <a:off x="2974584" y="1178"/>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Income Tax Advantages</a:t>
          </a:r>
        </a:p>
        <a:p>
          <a:pPr marL="0" lvl="0" indent="0" algn="ctr" defTabSz="444500">
            <a:lnSpc>
              <a:spcPct val="90000"/>
            </a:lnSpc>
            <a:spcBef>
              <a:spcPct val="0"/>
            </a:spcBef>
            <a:spcAft>
              <a:spcPct val="35000"/>
            </a:spcAft>
            <a:buNone/>
          </a:pPr>
          <a:r>
            <a:rPr lang="en-US" sz="1000" kern="1200" dirty="0"/>
            <a:t>There is no Delaware income tax on retained earnings on Delaware irrevocable trusts provided certain conditions are met.</a:t>
          </a:r>
        </a:p>
      </dsp:txBody>
      <dsp:txXfrm>
        <a:off x="2974584" y="1178"/>
        <a:ext cx="2174490" cy="1304694"/>
      </dsp:txXfrm>
    </dsp:sp>
    <dsp:sp modelId="{73C4965B-6B9C-420F-92D5-C0F56346F41F}">
      <dsp:nvSpPr>
        <dsp:cNvPr id="0" name=""/>
        <dsp:cNvSpPr/>
      </dsp:nvSpPr>
      <dsp:spPr>
        <a:xfrm>
          <a:off x="5366524" y="1178"/>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Total Return Trusts/Power to Adjust</a:t>
          </a:r>
        </a:p>
        <a:p>
          <a:pPr marL="0" lvl="0" indent="0" algn="ctr" defTabSz="444500">
            <a:lnSpc>
              <a:spcPct val="90000"/>
            </a:lnSpc>
            <a:spcBef>
              <a:spcPct val="0"/>
            </a:spcBef>
            <a:spcAft>
              <a:spcPct val="35000"/>
            </a:spcAft>
            <a:buNone/>
          </a:pPr>
          <a:r>
            <a:rPr lang="en-US" sz="1000" kern="1200" dirty="0"/>
            <a:t>Delaware law gives trustees considerable flexibility in re-characterizing income and principal to best serve Clients’ short- and- long-term needs.</a:t>
          </a:r>
        </a:p>
      </dsp:txBody>
      <dsp:txXfrm>
        <a:off x="5366524" y="1178"/>
        <a:ext cx="2174490" cy="1304694"/>
      </dsp:txXfrm>
    </dsp:sp>
    <dsp:sp modelId="{4ABA3A21-2FB7-4982-B60D-346AD565C988}">
      <dsp:nvSpPr>
        <dsp:cNvPr id="0" name=""/>
        <dsp:cNvSpPr/>
      </dsp:nvSpPr>
      <dsp:spPr>
        <a:xfrm>
          <a:off x="7758464" y="1178"/>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Asset Protection Trusts</a:t>
          </a:r>
        </a:p>
        <a:p>
          <a:pPr marL="0" lvl="0" indent="0" algn="ctr" defTabSz="444500">
            <a:lnSpc>
              <a:spcPct val="90000"/>
            </a:lnSpc>
            <a:spcBef>
              <a:spcPct val="0"/>
            </a:spcBef>
            <a:spcAft>
              <a:spcPct val="35000"/>
            </a:spcAft>
            <a:buNone/>
          </a:pPr>
          <a:r>
            <a:rPr lang="en-US" sz="1000" kern="1200" dirty="0"/>
            <a:t>Delaware authorizes irrevocable trusts which, when structured correctly, are protected from the settlor’s creditors (in most instances), but from which the settlor may still derive benefit.</a:t>
          </a:r>
        </a:p>
      </dsp:txBody>
      <dsp:txXfrm>
        <a:off x="7758464" y="1178"/>
        <a:ext cx="2174490" cy="1304694"/>
      </dsp:txXfrm>
    </dsp:sp>
    <dsp:sp modelId="{082552E9-2FC1-4D7F-904D-62C1C0BDA43D}">
      <dsp:nvSpPr>
        <dsp:cNvPr id="0" name=""/>
        <dsp:cNvSpPr/>
      </dsp:nvSpPr>
      <dsp:spPr>
        <a:xfrm>
          <a:off x="582645" y="1523321"/>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Dynasty Trusts</a:t>
          </a:r>
        </a:p>
        <a:p>
          <a:pPr marL="0" lvl="0" indent="0" algn="ctr" defTabSz="444500">
            <a:lnSpc>
              <a:spcPct val="90000"/>
            </a:lnSpc>
            <a:spcBef>
              <a:spcPct val="0"/>
            </a:spcBef>
            <a:spcAft>
              <a:spcPct val="35000"/>
            </a:spcAft>
            <a:buNone/>
          </a:pPr>
          <a:r>
            <a:rPr lang="en-US" sz="1000" kern="1200" dirty="0"/>
            <a:t>Delaware was one of the first states to abolish the common-law rule against perpetuities, thereby allowing trusts to continue into perpetuity.</a:t>
          </a:r>
        </a:p>
      </dsp:txBody>
      <dsp:txXfrm>
        <a:off x="582645" y="1523321"/>
        <a:ext cx="2174490" cy="1304694"/>
      </dsp:txXfrm>
    </dsp:sp>
    <dsp:sp modelId="{278A6CBE-C416-4E2B-A6A5-3921F0DCF884}">
      <dsp:nvSpPr>
        <dsp:cNvPr id="0" name=""/>
        <dsp:cNvSpPr/>
      </dsp:nvSpPr>
      <dsp:spPr>
        <a:xfrm>
          <a:off x="2974584" y="1523321"/>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The Delaware Court of Chancery</a:t>
          </a:r>
        </a:p>
        <a:p>
          <a:pPr marL="0" lvl="0" indent="0" algn="ctr" defTabSz="444500">
            <a:lnSpc>
              <a:spcPct val="90000"/>
            </a:lnSpc>
            <a:spcBef>
              <a:spcPct val="0"/>
            </a:spcBef>
            <a:spcAft>
              <a:spcPct val="35000"/>
            </a:spcAft>
            <a:buNone/>
          </a:pPr>
          <a:r>
            <a:rPr lang="en-US" sz="1000" b="0" u="none" kern="1200" dirty="0"/>
            <a:t>This specialized equity court handles all corporate and fiduciary matters. They are generally prompt in their decisions as well as being held in high regard for their sophistication.</a:t>
          </a:r>
        </a:p>
      </dsp:txBody>
      <dsp:txXfrm>
        <a:off x="2974584" y="1523321"/>
        <a:ext cx="2174490" cy="1304694"/>
      </dsp:txXfrm>
    </dsp:sp>
    <dsp:sp modelId="{5B555176-2E3C-4784-8104-F67E8C49D537}">
      <dsp:nvSpPr>
        <dsp:cNvPr id="0" name=""/>
        <dsp:cNvSpPr/>
      </dsp:nvSpPr>
      <dsp:spPr>
        <a:xfrm>
          <a:off x="5366524" y="1523321"/>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Delaware General Assembly</a:t>
          </a:r>
        </a:p>
        <a:p>
          <a:pPr marL="0" lvl="0" indent="0" algn="ctr" defTabSz="444500">
            <a:lnSpc>
              <a:spcPct val="90000"/>
            </a:lnSpc>
            <a:spcBef>
              <a:spcPct val="0"/>
            </a:spcBef>
            <a:spcAft>
              <a:spcPct val="35000"/>
            </a:spcAft>
            <a:buNone/>
          </a:pPr>
          <a:r>
            <a:rPr lang="en-US" sz="1000" kern="1200" dirty="0"/>
            <a:t>The Delaware legislature is very receptive and responsive to initiatives set forward by the fiduciary community. Delaware is often on the “cutting edge” nationally in enacting trust legislation in a bipartisan fashion.</a:t>
          </a:r>
        </a:p>
      </dsp:txBody>
      <dsp:txXfrm>
        <a:off x="5366524" y="1523321"/>
        <a:ext cx="2174490" cy="1304694"/>
      </dsp:txXfrm>
    </dsp:sp>
    <dsp:sp modelId="{03CBADDA-E2CC-43B0-B6BB-C89B611672A5}">
      <dsp:nvSpPr>
        <dsp:cNvPr id="0" name=""/>
        <dsp:cNvSpPr/>
      </dsp:nvSpPr>
      <dsp:spPr>
        <a:xfrm>
          <a:off x="7758464" y="1523321"/>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Confidentiality/Flexibility</a:t>
          </a:r>
        </a:p>
        <a:p>
          <a:pPr marL="0" lvl="0" indent="0" algn="ctr" defTabSz="444500">
            <a:lnSpc>
              <a:spcPct val="90000"/>
            </a:lnSpc>
            <a:spcBef>
              <a:spcPct val="0"/>
            </a:spcBef>
            <a:spcAft>
              <a:spcPct val="35000"/>
            </a:spcAft>
            <a:buNone/>
          </a:pPr>
          <a:r>
            <a:rPr lang="en-US" sz="1000" kern="1200" dirty="0"/>
            <a:t>Delaware law is sensitive to a Client’s desire for privacy and contractual flexibility in trust matters. Quiet trusts (</a:t>
          </a:r>
          <a:r>
            <a:rPr lang="en-US" sz="1000" b="0" u="none" kern="1200" dirty="0"/>
            <a:t>12 Del. C. § 3303(a), (c)) and Designated Representatives (12 Del. C. § 3303(d))</a:t>
          </a:r>
          <a:endParaRPr lang="en-US" sz="1000" kern="1200" dirty="0"/>
        </a:p>
      </dsp:txBody>
      <dsp:txXfrm>
        <a:off x="7758464" y="1523321"/>
        <a:ext cx="2174490" cy="1304694"/>
      </dsp:txXfrm>
    </dsp:sp>
    <dsp:sp modelId="{028CB1EC-FD8D-4FCE-B282-FA4973D38770}">
      <dsp:nvSpPr>
        <dsp:cNvPr id="0" name=""/>
        <dsp:cNvSpPr/>
      </dsp:nvSpPr>
      <dsp:spPr>
        <a:xfrm>
          <a:off x="582645" y="3045465"/>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USA Jurisdiction</a:t>
          </a:r>
        </a:p>
        <a:p>
          <a:pPr marL="0" lvl="0" indent="0" algn="ctr" defTabSz="444500">
            <a:lnSpc>
              <a:spcPct val="90000"/>
            </a:lnSpc>
            <a:spcBef>
              <a:spcPct val="0"/>
            </a:spcBef>
            <a:spcAft>
              <a:spcPct val="35000"/>
            </a:spcAft>
            <a:buNone/>
          </a:pPr>
          <a:r>
            <a:rPr lang="en-US" sz="1000" kern="1200" dirty="0"/>
            <a:t>As one of the 50 states, there are numerous advantages to Delaware being a U.S. rather than an offshore jurisdiction. Delaware is also physically located near New York City, Philadelphia and Washington, D.C.</a:t>
          </a:r>
        </a:p>
      </dsp:txBody>
      <dsp:txXfrm>
        <a:off x="582645" y="3045465"/>
        <a:ext cx="2174490" cy="1304694"/>
      </dsp:txXfrm>
    </dsp:sp>
    <dsp:sp modelId="{B9F31E35-8D11-4DE7-ACAD-9037BC9CD26A}">
      <dsp:nvSpPr>
        <dsp:cNvPr id="0" name=""/>
        <dsp:cNvSpPr/>
      </dsp:nvSpPr>
      <dsp:spPr>
        <a:xfrm>
          <a:off x="2974584" y="3045465"/>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A Full Suite of Advantages</a:t>
          </a:r>
        </a:p>
        <a:p>
          <a:pPr marL="0" lvl="0" indent="0" algn="ctr" defTabSz="444500">
            <a:lnSpc>
              <a:spcPct val="90000"/>
            </a:lnSpc>
            <a:spcBef>
              <a:spcPct val="0"/>
            </a:spcBef>
            <a:spcAft>
              <a:spcPct val="35000"/>
            </a:spcAft>
            <a:buNone/>
          </a:pPr>
          <a:r>
            <a:rPr lang="en-US" sz="1000" kern="1200" dirty="0"/>
            <a:t>While other jurisdictions may possess some specific advantages listed above, none has the full suite of advantages, collectively known as the “Delaware Advantage.”</a:t>
          </a:r>
        </a:p>
      </dsp:txBody>
      <dsp:txXfrm>
        <a:off x="2974584" y="3045465"/>
        <a:ext cx="2174490" cy="1304694"/>
      </dsp:txXfrm>
    </dsp:sp>
    <dsp:sp modelId="{1460BB8A-D0E2-4FCE-914A-DBC309222CFD}">
      <dsp:nvSpPr>
        <dsp:cNvPr id="0" name=""/>
        <dsp:cNvSpPr/>
      </dsp:nvSpPr>
      <dsp:spPr>
        <a:xfrm>
          <a:off x="5366524" y="3045465"/>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Trust Modifications</a:t>
          </a:r>
          <a:endParaRPr lang="en-US" sz="1000" b="0" u="none" kern="1200" dirty="0"/>
        </a:p>
        <a:p>
          <a:pPr marL="0" lvl="0" indent="0" algn="ctr" defTabSz="444500">
            <a:lnSpc>
              <a:spcPct val="90000"/>
            </a:lnSpc>
            <a:spcBef>
              <a:spcPct val="0"/>
            </a:spcBef>
            <a:spcAft>
              <a:spcPct val="35000"/>
            </a:spcAft>
            <a:buNone/>
          </a:pPr>
          <a:r>
            <a:rPr lang="en-US" sz="1000" b="0" u="none" kern="1200" dirty="0"/>
            <a:t>Delaware has a comprehensive suite of options for Decanting (12 Del. C. § 3528), Merger (12 Del. C. § 3525(29)), Non-Judicial Settlement Agreement (12 Del. C. § 3338), and Modification by Consent Agreement (12 Del. C. § 3342)</a:t>
          </a:r>
          <a:endParaRPr lang="en-US" sz="1000" b="1" u="sng" kern="1200" dirty="0"/>
        </a:p>
      </dsp:txBody>
      <dsp:txXfrm>
        <a:off x="5366524" y="3045465"/>
        <a:ext cx="2174490" cy="1304694"/>
      </dsp:txXfrm>
    </dsp:sp>
    <dsp:sp modelId="{6DA4023B-3AD5-435C-B2FC-FCF76E4B91AF}">
      <dsp:nvSpPr>
        <dsp:cNvPr id="0" name=""/>
        <dsp:cNvSpPr/>
      </dsp:nvSpPr>
      <dsp:spPr>
        <a:xfrm>
          <a:off x="7758464" y="3045465"/>
          <a:ext cx="2174490" cy="130469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u="sng" kern="1200" dirty="0"/>
            <a:t>Professional Infrastructure</a:t>
          </a:r>
          <a:endParaRPr lang="en-US" sz="1000" b="0" u="none" kern="1200" dirty="0"/>
        </a:p>
        <a:p>
          <a:pPr marL="0" lvl="0" indent="0" algn="ctr" defTabSz="444500">
            <a:lnSpc>
              <a:spcPct val="90000"/>
            </a:lnSpc>
            <a:spcBef>
              <a:spcPct val="0"/>
            </a:spcBef>
            <a:spcAft>
              <a:spcPct val="35000"/>
            </a:spcAft>
            <a:buNone/>
          </a:pPr>
          <a:r>
            <a:rPr lang="en-US" sz="1000" b="0" u="none" kern="1200" dirty="0"/>
            <a:t>Delaware has a large professional class of trust professionals and firms offering a healthy competitive market setting a high service standard.</a:t>
          </a:r>
          <a:endParaRPr lang="en-US" sz="1000" b="1" u="sng" kern="1200" dirty="0"/>
        </a:p>
      </dsp:txBody>
      <dsp:txXfrm>
        <a:off x="7758464" y="3045465"/>
        <a:ext cx="2174490" cy="13046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48CABE-C095-4491-BB8F-CCDE5C3F11DE}">
      <dsp:nvSpPr>
        <dsp:cNvPr id="0" name=""/>
        <dsp:cNvSpPr/>
      </dsp:nvSpPr>
      <dsp:spPr>
        <a:xfrm>
          <a:off x="2099589" y="0"/>
          <a:ext cx="1186205" cy="659003"/>
        </a:xfrm>
        <a:prstGeom prst="roundRect">
          <a:avLst>
            <a:gd name="adj" fmla="val 1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Direction Trust</a:t>
          </a:r>
        </a:p>
      </dsp:txBody>
      <dsp:txXfrm>
        <a:off x="2118891" y="19302"/>
        <a:ext cx="1147601" cy="620399"/>
      </dsp:txXfrm>
    </dsp:sp>
    <dsp:sp modelId="{D315392B-4122-4CE6-8884-68FE7282331C}">
      <dsp:nvSpPr>
        <dsp:cNvPr id="0" name=""/>
        <dsp:cNvSpPr/>
      </dsp:nvSpPr>
      <dsp:spPr>
        <a:xfrm>
          <a:off x="3812997" y="0"/>
          <a:ext cx="1186205" cy="659003"/>
        </a:xfrm>
        <a:prstGeom prst="roundRect">
          <a:avLst>
            <a:gd name="adj" fmla="val 1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Excluded Co-Trustee Trust</a:t>
          </a:r>
        </a:p>
      </dsp:txBody>
      <dsp:txXfrm>
        <a:off x="3832299" y="19302"/>
        <a:ext cx="1147601" cy="620399"/>
      </dsp:txXfrm>
    </dsp:sp>
    <dsp:sp modelId="{6AF691E2-9F70-4A4D-8CC6-453550CCE563}">
      <dsp:nvSpPr>
        <dsp:cNvPr id="0" name=""/>
        <dsp:cNvSpPr/>
      </dsp:nvSpPr>
      <dsp:spPr>
        <a:xfrm>
          <a:off x="3289839" y="2800762"/>
          <a:ext cx="494252" cy="494252"/>
        </a:xfrm>
        <a:prstGeom prst="triangle">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ED2FA3D-3307-41AD-9983-9F0DCB71FC3B}">
      <dsp:nvSpPr>
        <dsp:cNvPr id="0" name=""/>
        <dsp:cNvSpPr/>
      </dsp:nvSpPr>
      <dsp:spPr>
        <a:xfrm>
          <a:off x="2066639" y="2593835"/>
          <a:ext cx="2965513" cy="200336"/>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5D9BB3F-A8BC-4F4E-84EB-CA7F749AE13B}">
      <dsp:nvSpPr>
        <dsp:cNvPr id="0" name=""/>
        <dsp:cNvSpPr/>
      </dsp:nvSpPr>
      <dsp:spPr>
        <a:xfrm>
          <a:off x="3812997" y="2016549"/>
          <a:ext cx="1186205" cy="55356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Excluded Trustee has no liability</a:t>
          </a:r>
        </a:p>
      </dsp:txBody>
      <dsp:txXfrm>
        <a:off x="3840020" y="2043572"/>
        <a:ext cx="1132159" cy="499516"/>
      </dsp:txXfrm>
    </dsp:sp>
    <dsp:sp modelId="{BA595D06-BCA7-4F9D-B5C3-8E7474A72D7C}">
      <dsp:nvSpPr>
        <dsp:cNvPr id="0" name=""/>
        <dsp:cNvSpPr/>
      </dsp:nvSpPr>
      <dsp:spPr>
        <a:xfrm>
          <a:off x="3812997" y="1423446"/>
          <a:ext cx="1186205" cy="55356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Can act directly</a:t>
          </a:r>
        </a:p>
      </dsp:txBody>
      <dsp:txXfrm>
        <a:off x="3840020" y="1450469"/>
        <a:ext cx="1132159" cy="499516"/>
      </dsp:txXfrm>
    </dsp:sp>
    <dsp:sp modelId="{F40BC9F5-0AC4-476C-93E9-B9E097A1CD5C}">
      <dsp:nvSpPr>
        <dsp:cNvPr id="0" name=""/>
        <dsp:cNvSpPr/>
      </dsp:nvSpPr>
      <dsp:spPr>
        <a:xfrm>
          <a:off x="3812997" y="830343"/>
          <a:ext cx="1186205" cy="55356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Co-Trustees</a:t>
          </a:r>
        </a:p>
      </dsp:txBody>
      <dsp:txXfrm>
        <a:off x="3840020" y="857366"/>
        <a:ext cx="1132159" cy="499516"/>
      </dsp:txXfrm>
    </dsp:sp>
    <dsp:sp modelId="{40738BD3-9D62-4934-A4E5-9DD4946AE544}">
      <dsp:nvSpPr>
        <dsp:cNvPr id="0" name=""/>
        <dsp:cNvSpPr/>
      </dsp:nvSpPr>
      <dsp:spPr>
        <a:xfrm>
          <a:off x="2099589" y="2016549"/>
          <a:ext cx="1186205" cy="55356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err="1"/>
            <a:t>Wilful</a:t>
          </a:r>
          <a:r>
            <a:rPr lang="en-US" sz="1100" kern="1200" dirty="0"/>
            <a:t> Misconduct</a:t>
          </a:r>
        </a:p>
      </dsp:txBody>
      <dsp:txXfrm>
        <a:off x="2126612" y="2043572"/>
        <a:ext cx="1132159" cy="499516"/>
      </dsp:txXfrm>
    </dsp:sp>
    <dsp:sp modelId="{E690B428-5FAA-4645-B3E9-F501BB96E546}">
      <dsp:nvSpPr>
        <dsp:cNvPr id="0" name=""/>
        <dsp:cNvSpPr/>
      </dsp:nvSpPr>
      <dsp:spPr>
        <a:xfrm>
          <a:off x="2099589" y="1423446"/>
          <a:ext cx="1186205" cy="55356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Direct Trustee in writing</a:t>
          </a:r>
        </a:p>
      </dsp:txBody>
      <dsp:txXfrm>
        <a:off x="2126612" y="1450469"/>
        <a:ext cx="1132159" cy="499516"/>
      </dsp:txXfrm>
    </dsp:sp>
    <dsp:sp modelId="{856E072C-73A5-4BFB-9695-2337EC193E99}">
      <dsp:nvSpPr>
        <dsp:cNvPr id="0" name=""/>
        <dsp:cNvSpPr/>
      </dsp:nvSpPr>
      <dsp:spPr>
        <a:xfrm>
          <a:off x="2099589" y="830343"/>
          <a:ext cx="1186205" cy="55356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Trust Advisers</a:t>
          </a:r>
        </a:p>
      </dsp:txBody>
      <dsp:txXfrm>
        <a:off x="2126612" y="857366"/>
        <a:ext cx="1132159" cy="49951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080EA3-FDC2-4AC5-A47C-D12259CC8161}" type="datetimeFigureOut">
              <a:rPr lang="en-US" smtClean="0"/>
              <a:t>10/20/2025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A210C9-0E4C-441E-A076-2A395277451B}" type="slidenum">
              <a:rPr lang="en-US" smtClean="0"/>
              <a:t>‹#›</a:t>
            </a:fld>
            <a:endParaRPr lang="en-US"/>
          </a:p>
        </p:txBody>
      </p:sp>
    </p:spTree>
    <p:extLst>
      <p:ext uri="{BB962C8B-B14F-4D97-AF65-F5344CB8AC3E}">
        <p14:creationId xmlns:p14="http://schemas.microsoft.com/office/powerpoint/2010/main" val="2465291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8675" y="425450"/>
            <a:ext cx="5365750" cy="3019425"/>
          </a:xfrm>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7E39CC48-CA2A-4F2B-B885-6B401052C1A4}" type="slidenum">
              <a:rPr lang="en-US" smtClean="0"/>
              <a:t>2</a:t>
            </a:fld>
            <a:endParaRPr lang="en-US"/>
          </a:p>
        </p:txBody>
      </p:sp>
    </p:spTree>
    <p:extLst>
      <p:ext uri="{BB962C8B-B14F-4D97-AF65-F5344CB8AC3E}">
        <p14:creationId xmlns:p14="http://schemas.microsoft.com/office/powerpoint/2010/main" val="917326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971E3-A944-D40E-AA30-4D075F20A3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4BB0CB-93A6-972D-7A60-6A88BF18901A}"/>
              </a:ext>
            </a:extLst>
          </p:cNvPr>
          <p:cNvSpPr>
            <a:spLocks noGrp="1" noRot="1" noChangeAspect="1"/>
          </p:cNvSpPr>
          <p:nvPr>
            <p:ph type="sldImg"/>
          </p:nvPr>
        </p:nvSpPr>
        <p:spPr>
          <a:xfrm>
            <a:off x="828675" y="425450"/>
            <a:ext cx="5365750" cy="3019425"/>
          </a:xfrm>
        </p:spPr>
      </p:sp>
      <p:sp>
        <p:nvSpPr>
          <p:cNvPr id="3" name="Notes Placeholder 2">
            <a:extLst>
              <a:ext uri="{FF2B5EF4-FFF2-40B4-BE49-F238E27FC236}">
                <a16:creationId xmlns:a16="http://schemas.microsoft.com/office/drawing/2014/main" id="{30940546-4CE3-BD1B-97C2-61EF87381F3B}"/>
              </a:ext>
            </a:extLst>
          </p:cNvPr>
          <p:cNvSpPr>
            <a:spLocks noGrp="1"/>
          </p:cNvSpPr>
          <p:nvPr>
            <p:ph type="body" idx="1"/>
          </p:nvPr>
        </p:nvSpPr>
        <p:spPr/>
        <p:txBody>
          <a:bodyPr/>
          <a:lstStyle/>
          <a:p>
            <a:endParaRPr/>
          </a:p>
        </p:txBody>
      </p:sp>
      <p:sp>
        <p:nvSpPr>
          <p:cNvPr id="4" name="Slide Number Placeholder 3">
            <a:extLst>
              <a:ext uri="{FF2B5EF4-FFF2-40B4-BE49-F238E27FC236}">
                <a16:creationId xmlns:a16="http://schemas.microsoft.com/office/drawing/2014/main" id="{78DF56C0-FBC1-AAE3-9DB9-6BD17CD9281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39CC48-CA2A-4F2B-B885-6B401052C1A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17564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7E39CC48-CA2A-4F2B-B885-6B401052C1A4}" type="slidenum">
              <a:rPr lang="en-US" smtClean="0"/>
              <a:t>3</a:t>
            </a:fld>
            <a:endParaRPr lang="en-US"/>
          </a:p>
        </p:txBody>
      </p:sp>
    </p:spTree>
    <p:extLst>
      <p:ext uri="{BB962C8B-B14F-4D97-AF65-F5344CB8AC3E}">
        <p14:creationId xmlns:p14="http://schemas.microsoft.com/office/powerpoint/2010/main" val="455065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7E39CC48-CA2A-4F2B-B885-6B401052C1A4}" type="slidenum">
              <a:rPr lang="en-US" smtClean="0"/>
              <a:t>4</a:t>
            </a:fld>
            <a:endParaRPr lang="en-US"/>
          </a:p>
        </p:txBody>
      </p:sp>
    </p:spTree>
    <p:extLst>
      <p:ext uri="{BB962C8B-B14F-4D97-AF65-F5344CB8AC3E}">
        <p14:creationId xmlns:p14="http://schemas.microsoft.com/office/powerpoint/2010/main" val="1462020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8675" y="425450"/>
            <a:ext cx="5365750" cy="3019425"/>
          </a:xfrm>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7E39CC48-CA2A-4F2B-B885-6B401052C1A4}" type="slidenum">
              <a:rPr lang="en-US" smtClean="0"/>
              <a:t>8</a:t>
            </a:fld>
            <a:endParaRPr lang="en-US"/>
          </a:p>
        </p:txBody>
      </p:sp>
    </p:spTree>
    <p:extLst>
      <p:ext uri="{BB962C8B-B14F-4D97-AF65-F5344CB8AC3E}">
        <p14:creationId xmlns:p14="http://schemas.microsoft.com/office/powerpoint/2010/main" val="3366571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8675" y="425450"/>
            <a:ext cx="5365750" cy="3019425"/>
          </a:xfrm>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7E39CC48-CA2A-4F2B-B885-6B401052C1A4}" type="slidenum">
              <a:rPr lang="en-US" smtClean="0"/>
              <a:t>9</a:t>
            </a:fld>
            <a:endParaRPr lang="en-US"/>
          </a:p>
        </p:txBody>
      </p:sp>
    </p:spTree>
    <p:extLst>
      <p:ext uri="{BB962C8B-B14F-4D97-AF65-F5344CB8AC3E}">
        <p14:creationId xmlns:p14="http://schemas.microsoft.com/office/powerpoint/2010/main" val="2648618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7E39CC48-CA2A-4F2B-B885-6B401052C1A4}" type="slidenum">
              <a:rPr lang="en-US" smtClean="0"/>
              <a:t>10</a:t>
            </a:fld>
            <a:endParaRPr lang="en-US"/>
          </a:p>
        </p:txBody>
      </p:sp>
    </p:spTree>
    <p:extLst>
      <p:ext uri="{BB962C8B-B14F-4D97-AF65-F5344CB8AC3E}">
        <p14:creationId xmlns:p14="http://schemas.microsoft.com/office/powerpoint/2010/main" val="17883653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7E39CC48-CA2A-4F2B-B885-6B401052C1A4}" type="slidenum">
              <a:rPr lang="en-US" smtClean="0"/>
              <a:t>11</a:t>
            </a:fld>
            <a:endParaRPr lang="en-US"/>
          </a:p>
        </p:txBody>
      </p:sp>
    </p:spTree>
    <p:extLst>
      <p:ext uri="{BB962C8B-B14F-4D97-AF65-F5344CB8AC3E}">
        <p14:creationId xmlns:p14="http://schemas.microsoft.com/office/powerpoint/2010/main" val="1354745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pPr marL="0" marR="0" lvl="0" indent="0" algn="r" defTabSz="1218987" rtl="0" eaLnBrk="1" fontAlgn="auto" latinLnBrk="0" hangingPunct="1">
              <a:lnSpc>
                <a:spcPct val="100000"/>
              </a:lnSpc>
              <a:spcBef>
                <a:spcPts val="0"/>
              </a:spcBef>
              <a:spcAft>
                <a:spcPts val="0"/>
              </a:spcAft>
              <a:buClrTx/>
              <a:buSzTx/>
              <a:buFontTx/>
              <a:buNone/>
              <a:tabLst/>
              <a:defRPr/>
            </a:pPr>
            <a:fld id="{7E39CC48-CA2A-4F2B-B885-6B401052C1A4}" type="slidenum">
              <a:rPr kumimoji="0" lang="en-US" sz="800" b="0" i="0" u="none" strike="noStrike" kern="1200" cap="none" spc="0" normalizeH="0" baseline="0" noProof="0" smtClean="0">
                <a:ln>
                  <a:noFill/>
                </a:ln>
                <a:solidFill>
                  <a:prstClr val="black"/>
                </a:solidFill>
                <a:effectLst/>
                <a:uLnTx/>
                <a:uFillTx/>
                <a:latin typeface="Arail"/>
                <a:ea typeface="+mn-ea"/>
              </a:rPr>
              <a:pPr marL="0" marR="0" lvl="0" indent="0" algn="r" defTabSz="1218987" rtl="0" eaLnBrk="1" fontAlgn="auto" latinLnBrk="0" hangingPunct="1">
                <a:lnSpc>
                  <a:spcPct val="100000"/>
                </a:lnSpc>
                <a:spcBef>
                  <a:spcPts val="0"/>
                </a:spcBef>
                <a:spcAft>
                  <a:spcPts val="0"/>
                </a:spcAft>
                <a:buClrTx/>
                <a:buSzTx/>
                <a:buFontTx/>
                <a:buNone/>
                <a:tabLst/>
                <a:defRPr/>
              </a:pPr>
              <a:t>12</a:t>
            </a:fld>
            <a:endParaRPr kumimoji="0" lang="en-US" sz="800" b="0" i="0" u="none" strike="noStrike" kern="1200" cap="none" spc="0" normalizeH="0" baseline="0" noProof="0">
              <a:ln>
                <a:noFill/>
              </a:ln>
              <a:solidFill>
                <a:prstClr val="black"/>
              </a:solidFill>
              <a:effectLst/>
              <a:uLnTx/>
              <a:uFillTx/>
              <a:latin typeface="Arail"/>
              <a:ea typeface="+mn-ea"/>
            </a:endParaRPr>
          </a:p>
        </p:txBody>
      </p:sp>
    </p:spTree>
    <p:extLst>
      <p:ext uri="{BB962C8B-B14F-4D97-AF65-F5344CB8AC3E}">
        <p14:creationId xmlns:p14="http://schemas.microsoft.com/office/powerpoint/2010/main" val="3328341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D1493-911C-9B58-3730-4D74B22161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D38060-1D18-8AE4-1108-D106FE1F1F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0D06CA-F1D4-D9F5-E0F5-A5A1C04C2C5D}"/>
              </a:ext>
            </a:extLst>
          </p:cNvPr>
          <p:cNvSpPr>
            <a:spLocks noGrp="1"/>
          </p:cNvSpPr>
          <p:nvPr>
            <p:ph type="body" idx="1"/>
          </p:nvPr>
        </p:nvSpPr>
        <p:spPr/>
        <p:txBody>
          <a:bodyPr/>
          <a:lstStyle/>
          <a:p>
            <a:endParaRPr/>
          </a:p>
        </p:txBody>
      </p:sp>
      <p:sp>
        <p:nvSpPr>
          <p:cNvPr id="4" name="Slide Number Placeholder 3">
            <a:extLst>
              <a:ext uri="{FF2B5EF4-FFF2-40B4-BE49-F238E27FC236}">
                <a16:creationId xmlns:a16="http://schemas.microsoft.com/office/drawing/2014/main" id="{76F25603-1530-52F5-F83B-7ED1221CFFA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39CC48-CA2A-4F2B-B885-6B401052C1A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85615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0C44E-C29D-FF67-8573-96EB0FC9DC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6D083A-00F5-6BA5-7B44-F5851DC096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1BD23F8-F875-4FB2-7AA7-326451ACA026}"/>
              </a:ext>
            </a:extLst>
          </p:cNvPr>
          <p:cNvSpPr>
            <a:spLocks noGrp="1"/>
          </p:cNvSpPr>
          <p:nvPr>
            <p:ph type="dt" sz="half" idx="10"/>
          </p:nvPr>
        </p:nvSpPr>
        <p:spPr/>
        <p:txBody>
          <a:bodyPr/>
          <a:lstStyle/>
          <a:p>
            <a:fld id="{AD20BE57-42EA-4451-B4EE-FB9ACC9147A2}" type="datetime1">
              <a:rPr lang="en-US" smtClean="0"/>
              <a:t>10/20/2025</a:t>
            </a:fld>
            <a:endParaRPr lang="en-US"/>
          </a:p>
        </p:txBody>
      </p:sp>
      <p:sp>
        <p:nvSpPr>
          <p:cNvPr id="5" name="Footer Placeholder 4">
            <a:extLst>
              <a:ext uri="{FF2B5EF4-FFF2-40B4-BE49-F238E27FC236}">
                <a16:creationId xmlns:a16="http://schemas.microsoft.com/office/drawing/2014/main" id="{8BE4A068-6742-C0A5-A52E-87F627A444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397DA6-65B3-A39D-1251-C427BCD2AA5E}"/>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2529978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38DD9-D388-A8CA-D040-7518E00A92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841D5E-01C0-3CB5-4B33-1FA2449525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9D1E44-12F4-8522-D043-5A195544273F}"/>
              </a:ext>
            </a:extLst>
          </p:cNvPr>
          <p:cNvSpPr>
            <a:spLocks noGrp="1"/>
          </p:cNvSpPr>
          <p:nvPr>
            <p:ph type="dt" sz="half" idx="10"/>
          </p:nvPr>
        </p:nvSpPr>
        <p:spPr/>
        <p:txBody>
          <a:bodyPr/>
          <a:lstStyle/>
          <a:p>
            <a:fld id="{D201FE3D-4039-4062-9BBA-A75760607E1D}" type="datetime1">
              <a:rPr lang="en-US" smtClean="0"/>
              <a:t>10/20/2025</a:t>
            </a:fld>
            <a:endParaRPr lang="en-US"/>
          </a:p>
        </p:txBody>
      </p:sp>
      <p:sp>
        <p:nvSpPr>
          <p:cNvPr id="5" name="Footer Placeholder 4">
            <a:extLst>
              <a:ext uri="{FF2B5EF4-FFF2-40B4-BE49-F238E27FC236}">
                <a16:creationId xmlns:a16="http://schemas.microsoft.com/office/drawing/2014/main" id="{E8FD4D6B-17A0-6A9D-04E8-D1188A669E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5AA0A5-EFF0-AA45-4637-AB99A4C95ADE}"/>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2401987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14BD29-16A1-70C7-8F13-FB1505545D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E14C23-005A-5E24-115A-8E8BE15DF8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40B972-D895-9547-CB39-691EFADE22B7}"/>
              </a:ext>
            </a:extLst>
          </p:cNvPr>
          <p:cNvSpPr>
            <a:spLocks noGrp="1"/>
          </p:cNvSpPr>
          <p:nvPr>
            <p:ph type="dt" sz="half" idx="10"/>
          </p:nvPr>
        </p:nvSpPr>
        <p:spPr/>
        <p:txBody>
          <a:bodyPr/>
          <a:lstStyle/>
          <a:p>
            <a:fld id="{AE775EDC-2F25-456A-8A9B-9E5781DCA7D6}" type="datetime1">
              <a:rPr lang="en-US" smtClean="0"/>
              <a:t>10/20/2025</a:t>
            </a:fld>
            <a:endParaRPr lang="en-US"/>
          </a:p>
        </p:txBody>
      </p:sp>
      <p:sp>
        <p:nvSpPr>
          <p:cNvPr id="5" name="Footer Placeholder 4">
            <a:extLst>
              <a:ext uri="{FF2B5EF4-FFF2-40B4-BE49-F238E27FC236}">
                <a16:creationId xmlns:a16="http://schemas.microsoft.com/office/drawing/2014/main" id="{B5D6F4C2-7BD0-26A5-F10A-982E5F92E4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42949-33C1-DF2C-EBB4-689B543856A4}"/>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2768405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Only_Long Title">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475488" y="226809"/>
            <a:ext cx="10972801" cy="937929"/>
          </a:xfrm>
          <a:prstGeom prst="rect">
            <a:avLst/>
          </a:prstGeom>
        </p:spPr>
        <p:txBody>
          <a:bodyPr lIns="0" tIns="0" rIns="0" bIns="0" anchor="b" anchorCtr="0"/>
          <a:lstStyle>
            <a:lvl1pPr algn="l">
              <a:defRPr sz="3000" b="0" i="0" cap="none" spc="0" baseline="0">
                <a:solidFill>
                  <a:schemeClr val="bg2"/>
                </a:solidFill>
                <a:latin typeface="+mn-lt"/>
                <a:cs typeface="Arial Narrow" panose="020B0604020202020204" pitchFamily="34" charset="0"/>
              </a:defRPr>
            </a:lvl1pPr>
          </a:lstStyle>
          <a:p>
            <a:r>
              <a:rPr lang="en-US"/>
              <a:t>Click to Edit Master Title: </a:t>
            </a:r>
            <a:br>
              <a:rPr lang="en-US"/>
            </a:br>
            <a:r>
              <a:rPr lang="en-US"/>
              <a:t>2-line Titles</a:t>
            </a:r>
          </a:p>
        </p:txBody>
      </p:sp>
      <p:sp>
        <p:nvSpPr>
          <p:cNvPr id="17" name="Text Placeholder 17"/>
          <p:cNvSpPr>
            <a:spLocks noGrp="1"/>
          </p:cNvSpPr>
          <p:nvPr>
            <p:ph type="body" sz="quarter" idx="11" hasCustomPrompt="1"/>
          </p:nvPr>
        </p:nvSpPr>
        <p:spPr>
          <a:xfrm>
            <a:off x="480515" y="6490407"/>
            <a:ext cx="8192756" cy="164592"/>
          </a:xfrm>
          <a:prstGeom prst="rect">
            <a:avLst/>
          </a:prstGeom>
        </p:spPr>
        <p:txBody>
          <a:bodyPr lIns="0" tIns="0" rIns="0" bIns="0" anchor="b" anchorCtr="0"/>
          <a:lstStyle>
            <a:lvl1pPr marL="0" indent="0">
              <a:buNone/>
              <a:defRPr lang="en-US" sz="900" b="0" i="0" kern="1200" spc="0" baseline="0">
                <a:solidFill>
                  <a:schemeClr val="bg2"/>
                </a:solidFill>
                <a:latin typeface="+mn-lt"/>
                <a:ea typeface="+mn-ea"/>
                <a:cs typeface="Arial Narrow" panose="020B0604020202020204" pitchFamily="34" charset="0"/>
              </a:defRPr>
            </a:lvl1pPr>
            <a:lvl2pPr marL="457120" indent="0">
              <a:buNone/>
              <a:defRPr sz="800">
                <a:latin typeface="+mj-lt"/>
              </a:defRPr>
            </a:lvl2pPr>
            <a:lvl3pPr marL="914240" indent="0">
              <a:buNone/>
              <a:defRPr sz="800">
                <a:latin typeface="+mj-lt"/>
              </a:defRPr>
            </a:lvl3pPr>
            <a:lvl4pPr marL="1371360" indent="0">
              <a:buNone/>
              <a:defRPr sz="800">
                <a:latin typeface="+mj-lt"/>
              </a:defRPr>
            </a:lvl4pPr>
            <a:lvl5pPr marL="1828480" indent="0">
              <a:buNone/>
              <a:defRPr sz="800">
                <a:latin typeface="+mj-lt"/>
              </a:defRPr>
            </a:lvl5pPr>
          </a:lstStyle>
          <a:p>
            <a:pPr marL="0" lvl="0" indent="0" algn="l" defTabSz="914240" rtl="0" eaLnBrk="1" latinLnBrk="0" hangingPunct="1">
              <a:spcBef>
                <a:spcPct val="20000"/>
              </a:spcBef>
              <a:buFont typeface="Arial" panose="020B0604020202020204" pitchFamily="34" charset="0"/>
              <a:buNone/>
            </a:pPr>
            <a:r>
              <a:rPr lang="en-US"/>
              <a:t>Click to edit footnotes</a:t>
            </a:r>
          </a:p>
        </p:txBody>
      </p:sp>
      <p:sp>
        <p:nvSpPr>
          <p:cNvPr id="22" name="Text Placeholder 19"/>
          <p:cNvSpPr>
            <a:spLocks noGrp="1"/>
          </p:cNvSpPr>
          <p:nvPr>
            <p:ph type="body" sz="quarter" idx="12" hasCustomPrompt="1"/>
          </p:nvPr>
        </p:nvSpPr>
        <p:spPr>
          <a:xfrm>
            <a:off x="8056033" y="6269374"/>
            <a:ext cx="3657601" cy="184151"/>
          </a:xfrm>
          <a:prstGeom prst="rect">
            <a:avLst/>
          </a:prstGeom>
        </p:spPr>
        <p:txBody>
          <a:bodyPr lIns="0" tIns="0" rIns="0" bIns="0" anchor="b" anchorCtr="0"/>
          <a:lstStyle>
            <a:lvl1pPr marL="0" indent="0" algn="r">
              <a:buNone/>
              <a:defRPr lang="en-US" sz="800" b="0" i="0" kern="1200" spc="0" baseline="0">
                <a:solidFill>
                  <a:schemeClr val="bg2"/>
                </a:solidFill>
                <a:latin typeface="+mn-lt"/>
                <a:ea typeface="+mn-ea"/>
                <a:cs typeface="Arial Narrow" panose="020B0604020202020204" pitchFamily="34" charset="0"/>
              </a:defRPr>
            </a:lvl1pPr>
            <a:lvl2pPr marL="457120" indent="0">
              <a:buNone/>
              <a:defRPr sz="800"/>
            </a:lvl2pPr>
            <a:lvl3pPr marL="914240" indent="0">
              <a:buNone/>
              <a:defRPr sz="800"/>
            </a:lvl3pPr>
            <a:lvl4pPr marL="1371360" indent="0">
              <a:buNone/>
              <a:defRPr sz="800"/>
            </a:lvl4pPr>
            <a:lvl5pPr marL="1828480" indent="0">
              <a:buNone/>
              <a:defRPr sz="800"/>
            </a:lvl5pPr>
          </a:lstStyle>
          <a:p>
            <a:pPr marL="0" lvl="0" indent="0" algn="r" defTabSz="914240" rtl="0" eaLnBrk="1" latinLnBrk="0" hangingPunct="1">
              <a:spcBef>
                <a:spcPct val="20000"/>
              </a:spcBef>
              <a:buFont typeface="Arial" panose="020B0604020202020204" pitchFamily="34" charset="0"/>
              <a:buNone/>
            </a:pPr>
            <a:r>
              <a:rPr lang="en-US"/>
              <a:t>Click to Insert Compliance Number</a:t>
            </a:r>
          </a:p>
        </p:txBody>
      </p:sp>
      <p:sp>
        <p:nvSpPr>
          <p:cNvPr id="7" name="TextBox 6">
            <a:extLst>
              <a:ext uri="{FF2B5EF4-FFF2-40B4-BE49-F238E27FC236}">
                <a16:creationId xmlns:a16="http://schemas.microsoft.com/office/drawing/2014/main" id="{61C4C06E-94AD-0D4D-92DF-3604DA52EECE}"/>
              </a:ext>
            </a:extLst>
          </p:cNvPr>
          <p:cNvSpPr txBox="1"/>
          <p:nvPr userDrawn="1"/>
        </p:nvSpPr>
        <p:spPr>
          <a:xfrm>
            <a:off x="106980" y="6480546"/>
            <a:ext cx="301663" cy="172195"/>
          </a:xfrm>
          <a:prstGeom prst="rect">
            <a:avLst/>
          </a:prstGeom>
          <a:noFill/>
        </p:spPr>
        <p:txBody>
          <a:bodyPr wrap="square" lIns="0" tIns="0" rIns="0" bIns="0" rtlCol="0" anchor="b" anchorCtr="0">
            <a:noAutofit/>
          </a:bodyPr>
          <a:lstStyle/>
          <a:p>
            <a:pPr algn="r"/>
            <a:fld id="{6C4CC9A5-B69A-494D-99A2-A96A5C8553C5}" type="slidenum">
              <a:rPr lang="en-US" sz="900" smtClean="0">
                <a:solidFill>
                  <a:schemeClr val="tx1">
                    <a:lumMod val="75000"/>
                  </a:schemeClr>
                </a:solidFill>
                <a:latin typeface="+mn-lt"/>
                <a:cs typeface="Calibri" panose="020F0502020204030204" pitchFamily="34" charset="0"/>
              </a:rPr>
              <a:t>‹#›</a:t>
            </a:fld>
            <a:endParaRPr lang="en-US" sz="900">
              <a:solidFill>
                <a:schemeClr val="tx1">
                  <a:lumMod val="75000"/>
                </a:schemeClr>
              </a:solidFill>
              <a:latin typeface="+mn-lt"/>
              <a:cs typeface="Calibri" panose="020F0502020204030204" pitchFamily="34" charset="0"/>
            </a:endParaRPr>
          </a:p>
        </p:txBody>
      </p:sp>
      <p:sp>
        <p:nvSpPr>
          <p:cNvPr id="8" name="Freeform 7">
            <a:extLst>
              <a:ext uri="{FF2B5EF4-FFF2-40B4-BE49-F238E27FC236}">
                <a16:creationId xmlns:a16="http://schemas.microsoft.com/office/drawing/2014/main" id="{EAE9EA07-A1E7-1540-A15D-D8C386010A29}"/>
              </a:ext>
            </a:extLst>
          </p:cNvPr>
          <p:cNvSpPr/>
          <p:nvPr userDrawn="1"/>
        </p:nvSpPr>
        <p:spPr>
          <a:xfrm>
            <a:off x="469904" y="1128437"/>
            <a:ext cx="11358980" cy="48768"/>
          </a:xfrm>
          <a:custGeom>
            <a:avLst/>
            <a:gdLst>
              <a:gd name="connsiteX0" fmla="*/ 0 w 11160606"/>
              <a:gd name="connsiteY0" fmla="*/ 69272 h 76969"/>
              <a:gd name="connsiteX1" fmla="*/ 10968182 w 11160606"/>
              <a:gd name="connsiteY1" fmla="*/ 76969 h 76969"/>
              <a:gd name="connsiteX2" fmla="*/ 11160606 w 11160606"/>
              <a:gd name="connsiteY2" fmla="*/ 0 h 76969"/>
            </a:gdLst>
            <a:ahLst/>
            <a:cxnLst>
              <a:cxn ang="0">
                <a:pos x="connsiteX0" y="connsiteY0"/>
              </a:cxn>
              <a:cxn ang="0">
                <a:pos x="connsiteX1" y="connsiteY1"/>
              </a:cxn>
              <a:cxn ang="0">
                <a:pos x="connsiteX2" y="connsiteY2"/>
              </a:cxn>
            </a:cxnLst>
            <a:rect l="l" t="t" r="r" b="b"/>
            <a:pathLst>
              <a:path w="11160606" h="76969">
                <a:moveTo>
                  <a:pt x="0" y="69272"/>
                </a:moveTo>
                <a:lnTo>
                  <a:pt x="10968182" y="76969"/>
                </a:lnTo>
                <a:lnTo>
                  <a:pt x="11160606" y="0"/>
                </a:lnTo>
              </a:path>
            </a:pathLst>
          </a:custGeom>
          <a:noFill/>
          <a:ln w="9525" cap="flat" cmpd="sng" algn="ctr">
            <a:solidFill>
              <a:schemeClr val="accent1">
                <a:alpha val="75000"/>
              </a:schemeClr>
            </a:solidFill>
            <a:prstDash val="solid"/>
            <a:miter lim="800000"/>
          </a:ln>
          <a:effectLst/>
        </p:spPr>
        <p:txBody>
          <a:bodyPr lIns="121899" tIns="60949" rIns="121899" bIns="60949" rtlCol="0" anchor="ctr"/>
          <a:lstStyle/>
          <a:p>
            <a:pPr marL="0" marR="0" lvl="0" indent="0" algn="ctr" defTabSz="914240" eaLnBrk="1" fontAlgn="auto" latinLnBrk="0" hangingPunct="1">
              <a:lnSpc>
                <a:spcPct val="100000"/>
              </a:lnSpc>
              <a:spcBef>
                <a:spcPct val="0"/>
              </a:spcBef>
              <a:spcAft>
                <a:spcPct val="0"/>
              </a:spcAft>
              <a:buClrTx/>
              <a:buSzTx/>
              <a:buFontTx/>
              <a:buNone/>
              <a:defRPr/>
            </a:pPr>
            <a:endParaRPr kumimoji="0" lang="en-US" sz="1800" b="0" i="0" u="none" strike="noStrike" kern="0" cap="none" spc="0" normalizeH="0" baseline="0" noProof="0">
              <a:ln>
                <a:noFill/>
              </a:ln>
              <a:solidFill>
                <a:schemeClr val="tx1">
                  <a:lumMod val="75000"/>
                </a:schemeClr>
              </a:solidFill>
              <a:effectLst/>
              <a:uLnTx/>
              <a:uFillTx/>
              <a:latin typeface="Calibri"/>
              <a:ea typeface="+mn-ea"/>
              <a:cs typeface="+mn-cs"/>
            </a:endParaRPr>
          </a:p>
        </p:txBody>
      </p:sp>
    </p:spTree>
    <p:extLst>
      <p:ext uri="{BB962C8B-B14F-4D97-AF65-F5344CB8AC3E}">
        <p14:creationId xmlns:p14="http://schemas.microsoft.com/office/powerpoint/2010/main" val="3274610694"/>
      </p:ext>
    </p:extLst>
  </p:cSld>
  <p:clrMapOvr>
    <a:masterClrMapping/>
  </p:clrMapOvr>
  <p:extLst>
    <p:ext uri="{DCECCB84-F9BA-43D5-87BE-67443E8EF086}">
      <p15:sldGuideLst xmlns:p15="http://schemas.microsoft.com/office/powerpoint/2012/main">
        <p15:guide id="1" pos="288">
          <p15:clr>
            <a:srgbClr val="FBAE40"/>
          </p15:clr>
        </p15:guide>
        <p15:guide id="2" pos="5472">
          <p15:clr>
            <a:srgbClr val="FBAE40"/>
          </p15:clr>
        </p15:guide>
        <p15:guide id="3" orient="horz" pos="600">
          <p15:clr>
            <a:srgbClr val="FBAE40"/>
          </p15:clr>
        </p15:guide>
        <p15:guide id="4" orient="horz" pos="393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_Long Title">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469900" y="226809"/>
            <a:ext cx="10972801" cy="937929"/>
          </a:xfrm>
          <a:prstGeom prst="rect">
            <a:avLst/>
          </a:prstGeom>
        </p:spPr>
        <p:txBody>
          <a:bodyPr lIns="0" tIns="0" rIns="0" bIns="0" anchor="b" anchorCtr="0"/>
          <a:lstStyle>
            <a:lvl1pPr algn="l">
              <a:defRPr sz="3000" b="0" i="0" cap="none" spc="0" baseline="0">
                <a:solidFill>
                  <a:srgbClr val="000000"/>
                </a:solidFill>
                <a:latin typeface="+mn-lt"/>
                <a:cs typeface="Arial Narrow" panose="020B0604020202020204" pitchFamily="34" charset="0"/>
              </a:defRPr>
            </a:lvl1pPr>
          </a:lstStyle>
          <a:p>
            <a:r>
              <a:rPr lang="en-US"/>
              <a:t>Click to Edit Master Title: </a:t>
            </a:r>
            <a:br>
              <a:rPr lang="en-US"/>
            </a:br>
            <a:r>
              <a:rPr lang="en-US"/>
              <a:t>2-line Titles</a:t>
            </a:r>
          </a:p>
        </p:txBody>
      </p:sp>
      <p:sp>
        <p:nvSpPr>
          <p:cNvPr id="17" name="Text Placeholder 17"/>
          <p:cNvSpPr>
            <a:spLocks noGrp="1"/>
          </p:cNvSpPr>
          <p:nvPr>
            <p:ph type="body" sz="quarter" idx="11" hasCustomPrompt="1"/>
          </p:nvPr>
        </p:nvSpPr>
        <p:spPr>
          <a:xfrm>
            <a:off x="480536" y="6490407"/>
            <a:ext cx="8199454" cy="164592"/>
          </a:xfrm>
          <a:prstGeom prst="rect">
            <a:avLst/>
          </a:prstGeom>
        </p:spPr>
        <p:txBody>
          <a:bodyPr lIns="0" tIns="0" rIns="0" bIns="0" anchor="b" anchorCtr="0"/>
          <a:lstStyle>
            <a:lvl1pPr marL="0" indent="0">
              <a:buNone/>
              <a:defRPr lang="en-US" sz="900" b="0" i="0" kern="1200" spc="0" baseline="0">
                <a:solidFill>
                  <a:schemeClr val="bg2"/>
                </a:solidFill>
                <a:latin typeface="+mn-lt"/>
                <a:ea typeface="+mn-ea"/>
                <a:cs typeface="Arial Narrow" panose="020B0604020202020204" pitchFamily="34" charset="0"/>
              </a:defRPr>
            </a:lvl1pPr>
            <a:lvl2pPr marL="457120" indent="0">
              <a:buNone/>
              <a:defRPr sz="800">
                <a:latin typeface="+mj-lt"/>
              </a:defRPr>
            </a:lvl2pPr>
            <a:lvl3pPr marL="914240" indent="0">
              <a:buNone/>
              <a:defRPr sz="800">
                <a:latin typeface="+mj-lt"/>
              </a:defRPr>
            </a:lvl3pPr>
            <a:lvl4pPr marL="1371360" indent="0">
              <a:buNone/>
              <a:defRPr sz="800">
                <a:latin typeface="+mj-lt"/>
              </a:defRPr>
            </a:lvl4pPr>
            <a:lvl5pPr marL="1828480" indent="0">
              <a:buNone/>
              <a:defRPr sz="800">
                <a:latin typeface="+mj-lt"/>
              </a:defRPr>
            </a:lvl5pPr>
          </a:lstStyle>
          <a:p>
            <a:pPr marL="0" lvl="0" indent="0" algn="l" defTabSz="914240" rtl="0" eaLnBrk="1" latinLnBrk="0" hangingPunct="1">
              <a:spcBef>
                <a:spcPct val="20000"/>
              </a:spcBef>
              <a:buFont typeface="Arial" panose="020B0604020202020204" pitchFamily="34" charset="0"/>
              <a:buNone/>
            </a:pPr>
            <a:r>
              <a:rPr lang="en-US"/>
              <a:t>Click to edit footnotes</a:t>
            </a:r>
          </a:p>
        </p:txBody>
      </p:sp>
      <p:sp>
        <p:nvSpPr>
          <p:cNvPr id="22" name="Text Placeholder 19"/>
          <p:cNvSpPr>
            <a:spLocks noGrp="1"/>
          </p:cNvSpPr>
          <p:nvPr>
            <p:ph type="body" sz="quarter" idx="12" hasCustomPrompt="1"/>
          </p:nvPr>
        </p:nvSpPr>
        <p:spPr>
          <a:xfrm>
            <a:off x="8056033" y="6269374"/>
            <a:ext cx="3657601" cy="184151"/>
          </a:xfrm>
          <a:prstGeom prst="rect">
            <a:avLst/>
          </a:prstGeom>
        </p:spPr>
        <p:txBody>
          <a:bodyPr lIns="0" tIns="0" rIns="0" bIns="0" anchor="b" anchorCtr="0"/>
          <a:lstStyle>
            <a:lvl1pPr marL="0" indent="0" algn="r">
              <a:buNone/>
              <a:defRPr lang="en-US" sz="800" b="0" i="0" kern="1200" spc="0" baseline="0">
                <a:solidFill>
                  <a:schemeClr val="bg2"/>
                </a:solidFill>
                <a:latin typeface="+mn-lt"/>
                <a:ea typeface="+mn-ea"/>
                <a:cs typeface="Arial Narrow" panose="020B0604020202020204" pitchFamily="34" charset="0"/>
              </a:defRPr>
            </a:lvl1pPr>
            <a:lvl2pPr marL="457120" indent="0">
              <a:buNone/>
              <a:defRPr sz="800"/>
            </a:lvl2pPr>
            <a:lvl3pPr marL="914240" indent="0">
              <a:buNone/>
              <a:defRPr sz="800"/>
            </a:lvl3pPr>
            <a:lvl4pPr marL="1371360" indent="0">
              <a:buNone/>
              <a:defRPr sz="800"/>
            </a:lvl4pPr>
            <a:lvl5pPr marL="1828480" indent="0">
              <a:buNone/>
              <a:defRPr sz="800"/>
            </a:lvl5pPr>
          </a:lstStyle>
          <a:p>
            <a:pPr marL="0" lvl="0" indent="0" algn="r" defTabSz="914240" rtl="0" eaLnBrk="1" latinLnBrk="0" hangingPunct="1">
              <a:spcBef>
                <a:spcPct val="20000"/>
              </a:spcBef>
              <a:buFont typeface="Arial" panose="020B0604020202020204" pitchFamily="34" charset="0"/>
              <a:buNone/>
            </a:pPr>
            <a:r>
              <a:rPr lang="en-US"/>
              <a:t>Click to Insert Compliance Number</a:t>
            </a:r>
          </a:p>
        </p:txBody>
      </p:sp>
      <p:sp>
        <p:nvSpPr>
          <p:cNvPr id="5" name="Content Placeholder 4">
            <a:extLst>
              <a:ext uri="{FF2B5EF4-FFF2-40B4-BE49-F238E27FC236}">
                <a16:creationId xmlns:a16="http://schemas.microsoft.com/office/drawing/2014/main" id="{58FC61AF-E44E-5B41-8F40-FE15BD24E029}"/>
              </a:ext>
            </a:extLst>
          </p:cNvPr>
          <p:cNvSpPr>
            <a:spLocks noGrp="1"/>
          </p:cNvSpPr>
          <p:nvPr>
            <p:ph sz="quarter" idx="14"/>
          </p:nvPr>
        </p:nvSpPr>
        <p:spPr>
          <a:xfrm>
            <a:off x="475489" y="1551032"/>
            <a:ext cx="11254316" cy="4544968"/>
          </a:xfrm>
          <a:prstGeom prst="rect">
            <a:avLst/>
          </a:prstGeom>
        </p:spPr>
        <p:txBody>
          <a:bodyPr lIns="121899" tIns="60949" rIns="121899" bIns="60949"/>
          <a:lstStyle>
            <a:lvl1pPr marL="177769" indent="-177769">
              <a:lnSpc>
                <a:spcPct val="93000"/>
              </a:lnSpc>
              <a:spcBef>
                <a:spcPct val="0"/>
              </a:spcBef>
              <a:spcAft>
                <a:spcPts val="800"/>
              </a:spcAft>
              <a:defRPr lang="en-US" sz="1600" b="0" kern="1200">
                <a:solidFill>
                  <a:schemeClr val="bg2"/>
                </a:solidFill>
                <a:latin typeface="+mn-lt"/>
                <a:ea typeface="+mn-ea"/>
                <a:cs typeface="+mn-cs"/>
              </a:defRPr>
            </a:lvl1pPr>
            <a:lvl2pPr marL="460294" indent="-226974">
              <a:lnSpc>
                <a:spcPct val="93000"/>
              </a:lnSpc>
              <a:spcBef>
                <a:spcPct val="0"/>
              </a:spcBef>
              <a:spcAft>
                <a:spcPts val="800"/>
              </a:spcAft>
              <a:defRPr lang="en-US" sz="1600" b="0" kern="1200">
                <a:solidFill>
                  <a:schemeClr val="bg2"/>
                </a:solidFill>
                <a:latin typeface="+mn-lt"/>
                <a:ea typeface="+mn-ea"/>
                <a:cs typeface="+mn-cs"/>
              </a:defRPr>
            </a:lvl2pPr>
            <a:lvl3pPr marL="687268" indent="-169833">
              <a:lnSpc>
                <a:spcPct val="93000"/>
              </a:lnSpc>
              <a:spcBef>
                <a:spcPct val="0"/>
              </a:spcBef>
              <a:spcAft>
                <a:spcPts val="800"/>
              </a:spcAft>
              <a:defRPr lang="en-US" sz="1600" b="0" kern="1200">
                <a:solidFill>
                  <a:schemeClr val="bg2"/>
                </a:solidFill>
                <a:latin typeface="+mn-lt"/>
                <a:ea typeface="+mn-ea"/>
                <a:cs typeface="+mn-cs"/>
              </a:defRPr>
            </a:lvl3pPr>
            <a:lvl4pPr marL="920590" indent="-177769">
              <a:lnSpc>
                <a:spcPct val="93000"/>
              </a:lnSpc>
              <a:spcBef>
                <a:spcPct val="0"/>
              </a:spcBef>
              <a:spcAft>
                <a:spcPts val="800"/>
              </a:spcAft>
              <a:defRPr lang="en-US" sz="1400" b="0" kern="1200">
                <a:solidFill>
                  <a:schemeClr val="bg2"/>
                </a:solidFill>
                <a:latin typeface="+mn-lt"/>
                <a:ea typeface="+mn-ea"/>
                <a:cs typeface="+mn-cs"/>
              </a:defRPr>
            </a:lvl4pPr>
            <a:lvl5pPr marL="1260254" indent="-225386">
              <a:lnSpc>
                <a:spcPct val="93000"/>
              </a:lnSpc>
              <a:spcBef>
                <a:spcPct val="0"/>
              </a:spcBef>
              <a:spcAft>
                <a:spcPts val="800"/>
              </a:spcAft>
              <a:defRPr lang="en-US" sz="1400" b="0" kern="1200">
                <a:solidFill>
                  <a:schemeClr val="bg2"/>
                </a:solidFill>
                <a:latin typeface="+mn-lt"/>
                <a:ea typeface="+mn-ea"/>
                <a:cs typeface="+mn-cs"/>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a:extLst>
              <a:ext uri="{FF2B5EF4-FFF2-40B4-BE49-F238E27FC236}">
                <a16:creationId xmlns:a16="http://schemas.microsoft.com/office/drawing/2014/main" id="{99878492-A2CD-E14E-937C-9187743AE533}"/>
              </a:ext>
            </a:extLst>
          </p:cNvPr>
          <p:cNvSpPr txBox="1"/>
          <p:nvPr userDrawn="1"/>
        </p:nvSpPr>
        <p:spPr>
          <a:xfrm>
            <a:off x="88789" y="6480546"/>
            <a:ext cx="319821" cy="172195"/>
          </a:xfrm>
          <a:prstGeom prst="rect">
            <a:avLst/>
          </a:prstGeom>
          <a:noFill/>
        </p:spPr>
        <p:txBody>
          <a:bodyPr wrap="square" lIns="0" tIns="0" rIns="0" bIns="0" rtlCol="0" anchor="b" anchorCtr="0">
            <a:noAutofit/>
          </a:bodyPr>
          <a:lstStyle/>
          <a:p>
            <a:pPr algn="r"/>
            <a:fld id="{6C4CC9A5-B69A-494D-99A2-A96A5C8553C5}" type="slidenum">
              <a:rPr lang="en-US" sz="900" smtClean="0">
                <a:solidFill>
                  <a:schemeClr val="tx1">
                    <a:lumMod val="75000"/>
                  </a:schemeClr>
                </a:solidFill>
                <a:latin typeface="+mn-lt"/>
                <a:cs typeface="Calibri" panose="020F0502020204030204" pitchFamily="34" charset="0"/>
              </a:rPr>
              <a:t>‹#›</a:t>
            </a:fld>
            <a:endParaRPr lang="en-US" sz="900">
              <a:solidFill>
                <a:schemeClr val="tx1">
                  <a:lumMod val="75000"/>
                </a:schemeClr>
              </a:solidFill>
              <a:latin typeface="+mn-lt"/>
              <a:cs typeface="Calibri" panose="020F0502020204030204" pitchFamily="34" charset="0"/>
            </a:endParaRPr>
          </a:p>
        </p:txBody>
      </p:sp>
      <p:sp>
        <p:nvSpPr>
          <p:cNvPr id="9" name="Freeform 8">
            <a:extLst>
              <a:ext uri="{FF2B5EF4-FFF2-40B4-BE49-F238E27FC236}">
                <a16:creationId xmlns:a16="http://schemas.microsoft.com/office/drawing/2014/main" id="{EAE9EA07-A1E7-1540-A15D-D8C386010A29}"/>
              </a:ext>
            </a:extLst>
          </p:cNvPr>
          <p:cNvSpPr/>
          <p:nvPr userDrawn="1"/>
        </p:nvSpPr>
        <p:spPr>
          <a:xfrm>
            <a:off x="469904" y="1128437"/>
            <a:ext cx="11358980" cy="48768"/>
          </a:xfrm>
          <a:custGeom>
            <a:avLst/>
            <a:gdLst>
              <a:gd name="connsiteX0" fmla="*/ 0 w 11160606"/>
              <a:gd name="connsiteY0" fmla="*/ 69272 h 76969"/>
              <a:gd name="connsiteX1" fmla="*/ 10968182 w 11160606"/>
              <a:gd name="connsiteY1" fmla="*/ 76969 h 76969"/>
              <a:gd name="connsiteX2" fmla="*/ 11160606 w 11160606"/>
              <a:gd name="connsiteY2" fmla="*/ 0 h 76969"/>
            </a:gdLst>
            <a:ahLst/>
            <a:cxnLst>
              <a:cxn ang="0">
                <a:pos x="connsiteX0" y="connsiteY0"/>
              </a:cxn>
              <a:cxn ang="0">
                <a:pos x="connsiteX1" y="connsiteY1"/>
              </a:cxn>
              <a:cxn ang="0">
                <a:pos x="connsiteX2" y="connsiteY2"/>
              </a:cxn>
            </a:cxnLst>
            <a:rect l="l" t="t" r="r" b="b"/>
            <a:pathLst>
              <a:path w="11160606" h="76969">
                <a:moveTo>
                  <a:pt x="0" y="69272"/>
                </a:moveTo>
                <a:lnTo>
                  <a:pt x="10968182" y="76969"/>
                </a:lnTo>
                <a:lnTo>
                  <a:pt x="11160606" y="0"/>
                </a:lnTo>
              </a:path>
            </a:pathLst>
          </a:custGeom>
          <a:noFill/>
          <a:ln w="9525" cap="flat" cmpd="sng" algn="ctr">
            <a:solidFill>
              <a:schemeClr val="accent1">
                <a:alpha val="75000"/>
              </a:schemeClr>
            </a:solidFill>
            <a:prstDash val="solid"/>
            <a:miter lim="800000"/>
          </a:ln>
          <a:effectLst/>
        </p:spPr>
        <p:txBody>
          <a:bodyPr lIns="121899" tIns="60949" rIns="121899" bIns="60949" rtlCol="0" anchor="ctr"/>
          <a:lstStyle/>
          <a:p>
            <a:pPr marL="0" marR="0" lvl="0" indent="0" algn="ctr" defTabSz="914240" eaLnBrk="1" fontAlgn="auto" latinLnBrk="0" hangingPunct="1">
              <a:lnSpc>
                <a:spcPct val="100000"/>
              </a:lnSpc>
              <a:spcBef>
                <a:spcPct val="0"/>
              </a:spcBef>
              <a:spcAft>
                <a:spcPct val="0"/>
              </a:spcAft>
              <a:buClrTx/>
              <a:buSzTx/>
              <a:buFontTx/>
              <a:buNone/>
              <a:defRPr/>
            </a:pPr>
            <a:endParaRPr kumimoji="0" lang="en-US" sz="1800" b="0" i="0" u="none" strike="noStrike" kern="0" cap="none" spc="0" normalizeH="0" baseline="0" noProof="0">
              <a:ln>
                <a:noFill/>
              </a:ln>
              <a:solidFill>
                <a:schemeClr val="tx1">
                  <a:lumMod val="75000"/>
                </a:schemeClr>
              </a:solidFill>
              <a:effectLst/>
              <a:uLnTx/>
              <a:uFillTx/>
              <a:latin typeface="Calibri"/>
              <a:ea typeface="+mn-ea"/>
              <a:cs typeface="+mn-cs"/>
            </a:endParaRPr>
          </a:p>
        </p:txBody>
      </p:sp>
    </p:spTree>
    <p:extLst>
      <p:ext uri="{BB962C8B-B14F-4D97-AF65-F5344CB8AC3E}">
        <p14:creationId xmlns:p14="http://schemas.microsoft.com/office/powerpoint/2010/main" val="2436226864"/>
      </p:ext>
    </p:extLst>
  </p:cSld>
  <p:clrMapOvr>
    <a:masterClrMapping/>
  </p:clrMapOvr>
  <p:extLst>
    <p:ext uri="{DCECCB84-F9BA-43D5-87BE-67443E8EF086}">
      <p15:sldGuideLst xmlns:p15="http://schemas.microsoft.com/office/powerpoint/2012/main">
        <p15:guide id="1" pos="288">
          <p15:clr>
            <a:srgbClr val="FBAE40"/>
          </p15:clr>
        </p15:guide>
        <p15:guide id="2" pos="5472">
          <p15:clr>
            <a:srgbClr val="FBAE40"/>
          </p15:clr>
        </p15:guide>
        <p15:guide id="3" orient="horz" pos="600">
          <p15:clr>
            <a:srgbClr val="FBAE40"/>
          </p15:clr>
        </p15:guide>
        <p15:guide id="4" orient="horz" pos="393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480484" y="120972"/>
            <a:ext cx="10972801" cy="635895"/>
          </a:xfrm>
          <a:prstGeom prst="rect">
            <a:avLst/>
          </a:prstGeom>
        </p:spPr>
        <p:txBody>
          <a:bodyPr lIns="0" tIns="0" rIns="0" bIns="0" anchor="b" anchorCtr="0"/>
          <a:lstStyle>
            <a:lvl1pPr algn="l">
              <a:defRPr sz="3000" b="0" i="0" cap="none" spc="0" baseline="0">
                <a:solidFill>
                  <a:srgbClr val="000000"/>
                </a:solidFill>
                <a:latin typeface="+mn-lt"/>
                <a:cs typeface="Arial Narrow" panose="020B0604020202020204" pitchFamily="34" charset="0"/>
              </a:defRPr>
            </a:lvl1pPr>
          </a:lstStyle>
          <a:p>
            <a:r>
              <a:rPr lang="en-US"/>
              <a:t>Click to Edit Master Title Style</a:t>
            </a:r>
          </a:p>
        </p:txBody>
      </p:sp>
      <p:sp>
        <p:nvSpPr>
          <p:cNvPr id="17" name="Text Placeholder 17"/>
          <p:cNvSpPr>
            <a:spLocks noGrp="1"/>
          </p:cNvSpPr>
          <p:nvPr>
            <p:ph type="body" sz="quarter" idx="11" hasCustomPrompt="1"/>
          </p:nvPr>
        </p:nvSpPr>
        <p:spPr>
          <a:xfrm>
            <a:off x="480485" y="6490407"/>
            <a:ext cx="8232949" cy="164592"/>
          </a:xfrm>
          <a:prstGeom prst="rect">
            <a:avLst/>
          </a:prstGeom>
        </p:spPr>
        <p:txBody>
          <a:bodyPr lIns="0" tIns="0" rIns="0" bIns="0" anchor="b" anchorCtr="0"/>
          <a:lstStyle>
            <a:lvl1pPr marL="0" indent="0">
              <a:buNone/>
              <a:defRPr lang="en-US" sz="900" b="0" i="0" kern="1200" spc="0" baseline="0">
                <a:solidFill>
                  <a:schemeClr val="bg2"/>
                </a:solidFill>
                <a:latin typeface="+mn-lt"/>
                <a:ea typeface="+mn-ea"/>
                <a:cs typeface="Arial Narrow" panose="020B0604020202020204" pitchFamily="34" charset="0"/>
              </a:defRPr>
            </a:lvl1pPr>
            <a:lvl2pPr marL="457120" indent="0">
              <a:buNone/>
              <a:defRPr sz="800">
                <a:latin typeface="+mj-lt"/>
              </a:defRPr>
            </a:lvl2pPr>
            <a:lvl3pPr marL="914240" indent="0">
              <a:buNone/>
              <a:defRPr sz="800">
                <a:latin typeface="+mj-lt"/>
              </a:defRPr>
            </a:lvl3pPr>
            <a:lvl4pPr marL="1371360" indent="0">
              <a:buNone/>
              <a:defRPr sz="800">
                <a:latin typeface="+mj-lt"/>
              </a:defRPr>
            </a:lvl4pPr>
            <a:lvl5pPr marL="1828480" indent="0">
              <a:buNone/>
              <a:defRPr sz="800">
                <a:latin typeface="+mj-lt"/>
              </a:defRPr>
            </a:lvl5pPr>
          </a:lstStyle>
          <a:p>
            <a:pPr lvl="0"/>
            <a:r>
              <a:rPr lang="en-US"/>
              <a:t>Click to edit footnotes≠</a:t>
            </a:r>
          </a:p>
        </p:txBody>
      </p:sp>
      <p:sp>
        <p:nvSpPr>
          <p:cNvPr id="22" name="Text Placeholder 19"/>
          <p:cNvSpPr>
            <a:spLocks noGrp="1"/>
          </p:cNvSpPr>
          <p:nvPr>
            <p:ph type="body" sz="quarter" idx="12" hasCustomPrompt="1"/>
          </p:nvPr>
        </p:nvSpPr>
        <p:spPr>
          <a:xfrm>
            <a:off x="8056033" y="6269374"/>
            <a:ext cx="3657601" cy="184151"/>
          </a:xfrm>
          <a:prstGeom prst="rect">
            <a:avLst/>
          </a:prstGeom>
        </p:spPr>
        <p:txBody>
          <a:bodyPr lIns="0" tIns="0" rIns="0" bIns="0" anchor="b" anchorCtr="0"/>
          <a:lstStyle>
            <a:lvl1pPr marL="0" indent="0" algn="r">
              <a:buNone/>
              <a:defRPr lang="en-US" sz="800" b="0" i="0" kern="1200" spc="0" baseline="0">
                <a:solidFill>
                  <a:schemeClr val="bg2"/>
                </a:solidFill>
                <a:latin typeface="+mn-lt"/>
                <a:ea typeface="+mn-ea"/>
                <a:cs typeface="Arial Narrow" panose="020B0604020202020204" pitchFamily="34" charset="0"/>
              </a:defRPr>
            </a:lvl1pPr>
            <a:lvl2pPr marL="457120" indent="0">
              <a:buNone/>
              <a:defRPr sz="800"/>
            </a:lvl2pPr>
            <a:lvl3pPr marL="914240" indent="0">
              <a:buNone/>
              <a:defRPr sz="800"/>
            </a:lvl3pPr>
            <a:lvl4pPr marL="1371360" indent="0">
              <a:buNone/>
              <a:defRPr sz="800"/>
            </a:lvl4pPr>
            <a:lvl5pPr marL="1828480" indent="0">
              <a:buNone/>
              <a:defRPr sz="800"/>
            </a:lvl5pPr>
          </a:lstStyle>
          <a:p>
            <a:pPr marL="0" lvl="0" indent="0" algn="r" defTabSz="914240" rtl="0" eaLnBrk="1" latinLnBrk="0" hangingPunct="1">
              <a:spcBef>
                <a:spcPct val="20000"/>
              </a:spcBef>
              <a:buFont typeface="Arial" panose="020B0604020202020204" pitchFamily="34" charset="0"/>
              <a:buNone/>
            </a:pPr>
            <a:r>
              <a:rPr lang="en-US"/>
              <a:t>Click to Insert Compliance Number</a:t>
            </a:r>
          </a:p>
        </p:txBody>
      </p:sp>
      <p:sp>
        <p:nvSpPr>
          <p:cNvPr id="5" name="Content Placeholder 4">
            <a:extLst>
              <a:ext uri="{FF2B5EF4-FFF2-40B4-BE49-F238E27FC236}">
                <a16:creationId xmlns:a16="http://schemas.microsoft.com/office/drawing/2014/main" id="{58FC61AF-E44E-5B41-8F40-FE15BD24E029}"/>
              </a:ext>
            </a:extLst>
          </p:cNvPr>
          <p:cNvSpPr>
            <a:spLocks noGrp="1"/>
          </p:cNvSpPr>
          <p:nvPr>
            <p:ph sz="quarter" idx="14"/>
          </p:nvPr>
        </p:nvSpPr>
        <p:spPr>
          <a:xfrm>
            <a:off x="459318" y="1219203"/>
            <a:ext cx="5303520" cy="4591868"/>
          </a:xfrm>
          <a:prstGeom prst="rect">
            <a:avLst/>
          </a:prstGeom>
        </p:spPr>
        <p:txBody>
          <a:bodyPr lIns="121899" tIns="60949" rIns="121899" bIns="60949"/>
          <a:lstStyle>
            <a:lvl1pPr marL="177769" indent="-177769">
              <a:lnSpc>
                <a:spcPct val="93000"/>
              </a:lnSpc>
              <a:spcBef>
                <a:spcPct val="0"/>
              </a:spcBef>
              <a:spcAft>
                <a:spcPts val="800"/>
              </a:spcAft>
              <a:defRPr lang="en-US" sz="1600" b="0" kern="1200">
                <a:solidFill>
                  <a:schemeClr val="bg2"/>
                </a:solidFill>
                <a:latin typeface="+mn-lt"/>
                <a:ea typeface="+mn-ea"/>
                <a:cs typeface="+mn-cs"/>
              </a:defRPr>
            </a:lvl1pPr>
            <a:lvl2pPr marL="460294" indent="-226974">
              <a:lnSpc>
                <a:spcPct val="93000"/>
              </a:lnSpc>
              <a:spcBef>
                <a:spcPct val="0"/>
              </a:spcBef>
              <a:spcAft>
                <a:spcPts val="800"/>
              </a:spcAft>
              <a:defRPr lang="en-US" sz="1600" b="0" kern="1200">
                <a:solidFill>
                  <a:schemeClr val="bg2"/>
                </a:solidFill>
                <a:latin typeface="+mn-lt"/>
                <a:ea typeface="+mn-ea"/>
                <a:cs typeface="+mn-cs"/>
              </a:defRPr>
            </a:lvl2pPr>
            <a:lvl3pPr marL="687268" indent="-169833">
              <a:lnSpc>
                <a:spcPct val="93000"/>
              </a:lnSpc>
              <a:spcBef>
                <a:spcPct val="0"/>
              </a:spcBef>
              <a:spcAft>
                <a:spcPts val="800"/>
              </a:spcAft>
              <a:defRPr lang="en-US" sz="1600" b="0" kern="1200">
                <a:solidFill>
                  <a:schemeClr val="bg2"/>
                </a:solidFill>
                <a:latin typeface="+mn-lt"/>
                <a:ea typeface="+mn-ea"/>
                <a:cs typeface="+mn-cs"/>
              </a:defRPr>
            </a:lvl3pPr>
            <a:lvl4pPr marL="920590" indent="-177769">
              <a:lnSpc>
                <a:spcPct val="93000"/>
              </a:lnSpc>
              <a:spcBef>
                <a:spcPct val="0"/>
              </a:spcBef>
              <a:spcAft>
                <a:spcPts val="800"/>
              </a:spcAft>
              <a:defRPr lang="en-US" sz="1400" b="0" kern="1200">
                <a:solidFill>
                  <a:schemeClr val="bg2"/>
                </a:solidFill>
                <a:latin typeface="+mn-lt"/>
                <a:ea typeface="+mn-ea"/>
                <a:cs typeface="+mn-cs"/>
              </a:defRPr>
            </a:lvl4pPr>
            <a:lvl5pPr marL="1260254" indent="-225386">
              <a:lnSpc>
                <a:spcPct val="93000"/>
              </a:lnSpc>
              <a:spcBef>
                <a:spcPct val="0"/>
              </a:spcBef>
              <a:spcAft>
                <a:spcPts val="800"/>
              </a:spcAft>
              <a:defRPr lang="en-US" sz="1400" b="0" kern="1200">
                <a:solidFill>
                  <a:schemeClr val="bg2"/>
                </a:solidFill>
                <a:latin typeface="+mn-lt"/>
                <a:ea typeface="+mn-ea"/>
                <a:cs typeface="+mn-cs"/>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a:extLst>
              <a:ext uri="{FF2B5EF4-FFF2-40B4-BE49-F238E27FC236}">
                <a16:creationId xmlns:a16="http://schemas.microsoft.com/office/drawing/2014/main" id="{53851CED-0366-134E-BD52-BF8C256E8257}"/>
              </a:ext>
            </a:extLst>
          </p:cNvPr>
          <p:cNvSpPr txBox="1"/>
          <p:nvPr userDrawn="1"/>
        </p:nvSpPr>
        <p:spPr>
          <a:xfrm>
            <a:off x="66091" y="6480546"/>
            <a:ext cx="342520" cy="172195"/>
          </a:xfrm>
          <a:prstGeom prst="rect">
            <a:avLst/>
          </a:prstGeom>
          <a:noFill/>
        </p:spPr>
        <p:txBody>
          <a:bodyPr wrap="square" lIns="0" tIns="0" rIns="0" bIns="0" rtlCol="0" anchor="b" anchorCtr="0">
            <a:noAutofit/>
          </a:bodyPr>
          <a:lstStyle/>
          <a:p>
            <a:pPr algn="r"/>
            <a:fld id="{6C4CC9A5-B69A-494D-99A2-A96A5C8553C5}" type="slidenum">
              <a:rPr lang="en-US" sz="900" smtClean="0">
                <a:solidFill>
                  <a:schemeClr val="tx1">
                    <a:lumMod val="75000"/>
                  </a:schemeClr>
                </a:solidFill>
                <a:latin typeface="+mn-lt"/>
                <a:cs typeface="Calibri" panose="020F0502020204030204" pitchFamily="34" charset="0"/>
              </a:rPr>
              <a:t>‹#›</a:t>
            </a:fld>
            <a:endParaRPr lang="en-US" sz="900">
              <a:solidFill>
                <a:schemeClr val="tx1">
                  <a:lumMod val="75000"/>
                </a:schemeClr>
              </a:solidFill>
              <a:latin typeface="+mn-lt"/>
              <a:cs typeface="Calibri" panose="020F0502020204030204" pitchFamily="34" charset="0"/>
            </a:endParaRPr>
          </a:p>
        </p:txBody>
      </p:sp>
      <p:sp>
        <p:nvSpPr>
          <p:cNvPr id="9" name="Content Placeholder 4">
            <a:extLst>
              <a:ext uri="{FF2B5EF4-FFF2-40B4-BE49-F238E27FC236}">
                <a16:creationId xmlns:a16="http://schemas.microsoft.com/office/drawing/2014/main" id="{58FC61AF-E44E-5B41-8F40-FE15BD24E029}"/>
              </a:ext>
            </a:extLst>
          </p:cNvPr>
          <p:cNvSpPr>
            <a:spLocks noGrp="1"/>
          </p:cNvSpPr>
          <p:nvPr>
            <p:ph sz="quarter" idx="15"/>
          </p:nvPr>
        </p:nvSpPr>
        <p:spPr>
          <a:xfrm>
            <a:off x="6409645" y="1219203"/>
            <a:ext cx="5303520" cy="4591868"/>
          </a:xfrm>
          <a:prstGeom prst="rect">
            <a:avLst/>
          </a:prstGeom>
        </p:spPr>
        <p:txBody>
          <a:bodyPr lIns="121899" tIns="60949" rIns="121899" bIns="60949"/>
          <a:lstStyle>
            <a:lvl1pPr marL="177769" indent="-177769">
              <a:lnSpc>
                <a:spcPct val="93000"/>
              </a:lnSpc>
              <a:spcBef>
                <a:spcPct val="0"/>
              </a:spcBef>
              <a:spcAft>
                <a:spcPts val="800"/>
              </a:spcAft>
              <a:defRPr lang="en-US" sz="1600" b="0" kern="1200">
                <a:solidFill>
                  <a:schemeClr val="bg2"/>
                </a:solidFill>
                <a:latin typeface="+mn-lt"/>
                <a:ea typeface="+mn-ea"/>
                <a:cs typeface="+mn-cs"/>
              </a:defRPr>
            </a:lvl1pPr>
            <a:lvl2pPr marL="460294" indent="-226974">
              <a:lnSpc>
                <a:spcPct val="93000"/>
              </a:lnSpc>
              <a:spcBef>
                <a:spcPct val="0"/>
              </a:spcBef>
              <a:spcAft>
                <a:spcPts val="800"/>
              </a:spcAft>
              <a:defRPr lang="en-US" sz="1600" b="0" kern="1200">
                <a:solidFill>
                  <a:schemeClr val="bg2"/>
                </a:solidFill>
                <a:latin typeface="+mn-lt"/>
                <a:ea typeface="+mn-ea"/>
                <a:cs typeface="+mn-cs"/>
              </a:defRPr>
            </a:lvl2pPr>
            <a:lvl3pPr marL="687268" indent="-169833">
              <a:lnSpc>
                <a:spcPct val="93000"/>
              </a:lnSpc>
              <a:spcBef>
                <a:spcPct val="0"/>
              </a:spcBef>
              <a:spcAft>
                <a:spcPts val="800"/>
              </a:spcAft>
              <a:defRPr lang="en-US" sz="1600" b="0" kern="1200">
                <a:solidFill>
                  <a:schemeClr val="bg2"/>
                </a:solidFill>
                <a:latin typeface="+mn-lt"/>
                <a:ea typeface="+mn-ea"/>
                <a:cs typeface="+mn-cs"/>
              </a:defRPr>
            </a:lvl3pPr>
            <a:lvl4pPr marL="920590" indent="-177769">
              <a:lnSpc>
                <a:spcPct val="93000"/>
              </a:lnSpc>
              <a:spcBef>
                <a:spcPct val="0"/>
              </a:spcBef>
              <a:spcAft>
                <a:spcPts val="800"/>
              </a:spcAft>
              <a:defRPr lang="en-US" sz="1400" b="0" kern="1200">
                <a:solidFill>
                  <a:schemeClr val="bg2"/>
                </a:solidFill>
                <a:latin typeface="+mn-lt"/>
                <a:ea typeface="+mn-ea"/>
                <a:cs typeface="+mn-cs"/>
              </a:defRPr>
            </a:lvl4pPr>
            <a:lvl5pPr marL="1260254" indent="-225386">
              <a:lnSpc>
                <a:spcPct val="93000"/>
              </a:lnSpc>
              <a:spcBef>
                <a:spcPct val="0"/>
              </a:spcBef>
              <a:spcAft>
                <a:spcPts val="800"/>
              </a:spcAft>
              <a:defRPr lang="en-US" sz="1400" b="0" kern="1200">
                <a:solidFill>
                  <a:schemeClr val="bg2"/>
                </a:solidFill>
                <a:latin typeface="+mn-lt"/>
                <a:ea typeface="+mn-ea"/>
                <a:cs typeface="+mn-cs"/>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reeform 9">
            <a:extLst>
              <a:ext uri="{FF2B5EF4-FFF2-40B4-BE49-F238E27FC236}">
                <a16:creationId xmlns:a16="http://schemas.microsoft.com/office/drawing/2014/main" id="{EAE9EA07-A1E7-1540-A15D-D8C386010A29}"/>
              </a:ext>
            </a:extLst>
          </p:cNvPr>
          <p:cNvSpPr/>
          <p:nvPr userDrawn="1"/>
        </p:nvSpPr>
        <p:spPr>
          <a:xfrm>
            <a:off x="469904" y="707129"/>
            <a:ext cx="11358980" cy="48768"/>
          </a:xfrm>
          <a:custGeom>
            <a:avLst/>
            <a:gdLst>
              <a:gd name="connsiteX0" fmla="*/ 0 w 11160606"/>
              <a:gd name="connsiteY0" fmla="*/ 69272 h 76969"/>
              <a:gd name="connsiteX1" fmla="*/ 10968182 w 11160606"/>
              <a:gd name="connsiteY1" fmla="*/ 76969 h 76969"/>
              <a:gd name="connsiteX2" fmla="*/ 11160606 w 11160606"/>
              <a:gd name="connsiteY2" fmla="*/ 0 h 76969"/>
            </a:gdLst>
            <a:ahLst/>
            <a:cxnLst>
              <a:cxn ang="0">
                <a:pos x="connsiteX0" y="connsiteY0"/>
              </a:cxn>
              <a:cxn ang="0">
                <a:pos x="connsiteX1" y="connsiteY1"/>
              </a:cxn>
              <a:cxn ang="0">
                <a:pos x="connsiteX2" y="connsiteY2"/>
              </a:cxn>
            </a:cxnLst>
            <a:rect l="l" t="t" r="r" b="b"/>
            <a:pathLst>
              <a:path w="11160606" h="76969">
                <a:moveTo>
                  <a:pt x="0" y="69272"/>
                </a:moveTo>
                <a:lnTo>
                  <a:pt x="10968182" y="76969"/>
                </a:lnTo>
                <a:lnTo>
                  <a:pt x="11160606" y="0"/>
                </a:lnTo>
              </a:path>
            </a:pathLst>
          </a:custGeom>
          <a:noFill/>
          <a:ln w="9525" cap="flat" cmpd="sng" algn="ctr">
            <a:solidFill>
              <a:schemeClr val="accent1">
                <a:alpha val="75000"/>
              </a:schemeClr>
            </a:solidFill>
            <a:prstDash val="solid"/>
            <a:miter lim="800000"/>
          </a:ln>
          <a:effectLst/>
        </p:spPr>
        <p:txBody>
          <a:bodyPr lIns="121899" tIns="60949" rIns="121899" bIns="60949" rtlCol="0" anchor="ctr"/>
          <a:lstStyle/>
          <a:p>
            <a:pPr marL="0" marR="0" lvl="0" indent="0" algn="ctr" defTabSz="914240" eaLnBrk="1" fontAlgn="auto" latinLnBrk="0" hangingPunct="1">
              <a:lnSpc>
                <a:spcPct val="100000"/>
              </a:lnSpc>
              <a:spcBef>
                <a:spcPct val="0"/>
              </a:spcBef>
              <a:spcAft>
                <a:spcPct val="0"/>
              </a:spcAft>
              <a:buClrTx/>
              <a:buSzTx/>
              <a:buFontTx/>
              <a:buNone/>
              <a:defRPr/>
            </a:pPr>
            <a:endParaRPr kumimoji="0" lang="en-US" sz="1800" b="0" i="0" u="none" strike="noStrike" kern="0" cap="none" spc="0" normalizeH="0" baseline="0" noProof="0">
              <a:ln>
                <a:noFill/>
              </a:ln>
              <a:solidFill>
                <a:schemeClr val="tx1">
                  <a:lumMod val="75000"/>
                </a:schemeClr>
              </a:solidFill>
              <a:effectLst/>
              <a:uLnTx/>
              <a:uFillTx/>
              <a:latin typeface="Calibri"/>
              <a:ea typeface="+mn-ea"/>
              <a:cs typeface="+mn-cs"/>
            </a:endParaRPr>
          </a:p>
        </p:txBody>
      </p:sp>
    </p:spTree>
    <p:extLst>
      <p:ext uri="{BB962C8B-B14F-4D97-AF65-F5344CB8AC3E}">
        <p14:creationId xmlns:p14="http://schemas.microsoft.com/office/powerpoint/2010/main" val="3455619546"/>
      </p:ext>
    </p:extLst>
  </p:cSld>
  <p:clrMapOvr>
    <a:masterClrMapping/>
  </p:clrMapOvr>
  <p:extLst>
    <p:ext uri="{DCECCB84-F9BA-43D5-87BE-67443E8EF086}">
      <p15:sldGuideLst xmlns:p15="http://schemas.microsoft.com/office/powerpoint/2012/main">
        <p15:guide id="1" pos="288">
          <p15:clr>
            <a:srgbClr val="FBAE40"/>
          </p15:clr>
        </p15:guide>
        <p15:guide id="2" pos="5472">
          <p15:clr>
            <a:srgbClr val="FBAE40"/>
          </p15:clr>
        </p15:guide>
        <p15:guide id="3" orient="horz" pos="600">
          <p15:clr>
            <a:srgbClr val="FBAE40"/>
          </p15:clr>
        </p15:guide>
        <p15:guide id="4" orient="horz" pos="2856">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Divider Layout">
    <p:spTree>
      <p:nvGrpSpPr>
        <p:cNvPr id="1" name=""/>
        <p:cNvGrpSpPr/>
        <p:nvPr/>
      </p:nvGrpSpPr>
      <p:grpSpPr>
        <a:xfrm>
          <a:off x="0" y="0"/>
          <a:ext cx="0" cy="0"/>
          <a:chOff x="0" y="0"/>
          <a:chExt cx="0" cy="0"/>
        </a:xfrm>
      </p:grpSpPr>
      <p:sp>
        <p:nvSpPr>
          <p:cNvPr id="18" name="Text Placeholder 17">
            <a:extLst>
              <a:ext uri="{FF2B5EF4-FFF2-40B4-BE49-F238E27FC236}">
                <a16:creationId xmlns:a16="http://schemas.microsoft.com/office/drawing/2014/main" id="{235D8514-04D1-5A4A-92B7-60C803E10E22}"/>
              </a:ext>
            </a:extLst>
          </p:cNvPr>
          <p:cNvSpPr>
            <a:spLocks noGrp="1"/>
          </p:cNvSpPr>
          <p:nvPr>
            <p:ph type="body" sz="quarter" idx="10" hasCustomPrompt="1"/>
          </p:nvPr>
        </p:nvSpPr>
        <p:spPr>
          <a:xfrm>
            <a:off x="609600" y="2653291"/>
            <a:ext cx="10972801" cy="779775"/>
          </a:xfrm>
          <a:prstGeom prst="rect">
            <a:avLst/>
          </a:prstGeom>
        </p:spPr>
        <p:txBody>
          <a:bodyPr lIns="0" tIns="0" rIns="0" bIns="0" anchor="b" anchorCtr="0"/>
          <a:lstStyle>
            <a:lvl1pPr marL="0" indent="0">
              <a:buNone/>
              <a:defRPr sz="3200" b="0" i="0" cap="none" spc="0" baseline="0">
                <a:solidFill>
                  <a:schemeClr val="bg2"/>
                </a:solidFill>
                <a:latin typeface="+mn-lt"/>
                <a:cs typeface="Arial Narrow" panose="020B0604020202020204" pitchFamily="34" charset="0"/>
              </a:defRPr>
            </a:lvl1pPr>
            <a:lvl2pPr marL="457120" indent="0">
              <a:buNone/>
              <a:defRPr b="0" i="0" spc="500" baseline="0">
                <a:solidFill>
                  <a:schemeClr val="accent1"/>
                </a:solidFill>
                <a:latin typeface="Arial Narrow" panose="020B0604020202020204" pitchFamily="34" charset="0"/>
                <a:cs typeface="Arial Narrow" panose="020B0604020202020204" pitchFamily="34" charset="0"/>
              </a:defRPr>
            </a:lvl2pPr>
            <a:lvl3pPr marL="914240" indent="0">
              <a:buNone/>
              <a:defRPr b="0" i="0" spc="500" baseline="0">
                <a:solidFill>
                  <a:schemeClr val="accent1"/>
                </a:solidFill>
                <a:latin typeface="Arial Narrow" panose="020B0604020202020204" pitchFamily="34" charset="0"/>
                <a:cs typeface="Arial Narrow" panose="020B0604020202020204" pitchFamily="34" charset="0"/>
              </a:defRPr>
            </a:lvl3pPr>
            <a:lvl4pPr marL="1371360" indent="0">
              <a:buNone/>
              <a:defRPr b="0" i="0" spc="500" baseline="0">
                <a:solidFill>
                  <a:schemeClr val="accent1"/>
                </a:solidFill>
                <a:latin typeface="Arial Narrow" panose="020B0604020202020204" pitchFamily="34" charset="0"/>
                <a:cs typeface="Arial Narrow" panose="020B0604020202020204" pitchFamily="34" charset="0"/>
              </a:defRPr>
            </a:lvl4pPr>
            <a:lvl5pPr marL="1828480" indent="0">
              <a:buNone/>
              <a:defRPr b="0" i="0" spc="500" baseline="0">
                <a:solidFill>
                  <a:schemeClr val="accent1"/>
                </a:solidFill>
                <a:latin typeface="Arial Narrow" panose="020B0604020202020204" pitchFamily="34" charset="0"/>
                <a:cs typeface="Arial Narrow" panose="020B0604020202020204" pitchFamily="34" charset="0"/>
              </a:defRPr>
            </a:lvl5pPr>
          </a:lstStyle>
          <a:p>
            <a:pPr lvl="0"/>
            <a:r>
              <a:rPr lang="en-US"/>
              <a:t>Edit Title Text Styles</a:t>
            </a:r>
          </a:p>
        </p:txBody>
      </p:sp>
      <p:sp>
        <p:nvSpPr>
          <p:cNvPr id="22" name="Text Placeholder 21">
            <a:extLst>
              <a:ext uri="{FF2B5EF4-FFF2-40B4-BE49-F238E27FC236}">
                <a16:creationId xmlns:a16="http://schemas.microsoft.com/office/drawing/2014/main" id="{DE43C3F8-AC6A-CD49-980E-11DC8F4403A9}"/>
              </a:ext>
            </a:extLst>
          </p:cNvPr>
          <p:cNvSpPr>
            <a:spLocks noGrp="1"/>
          </p:cNvSpPr>
          <p:nvPr>
            <p:ph type="body" sz="quarter" idx="11" hasCustomPrompt="1"/>
          </p:nvPr>
        </p:nvSpPr>
        <p:spPr>
          <a:xfrm>
            <a:off x="609600" y="3567114"/>
            <a:ext cx="10972801" cy="2443163"/>
          </a:xfrm>
          <a:prstGeom prst="rect">
            <a:avLst/>
          </a:prstGeom>
        </p:spPr>
        <p:txBody>
          <a:bodyPr lIns="0" tIns="0" rIns="0" bIns="0"/>
          <a:lstStyle>
            <a:lvl1pPr marL="0" indent="0">
              <a:buNone/>
              <a:defRPr sz="1800" b="0" i="0" cap="none" spc="0" baseline="0">
                <a:solidFill>
                  <a:schemeClr val="bg2"/>
                </a:solidFill>
                <a:latin typeface="+mn-lt"/>
                <a:cs typeface="Arial Narrow" panose="020B0604020202020204" pitchFamily="34" charset="0"/>
              </a:defRPr>
            </a:lvl1pPr>
            <a:lvl2pPr marL="457120" indent="0">
              <a:buNone/>
              <a:defRPr/>
            </a:lvl2pPr>
            <a:lvl3pPr marL="914240" indent="0">
              <a:buNone/>
              <a:defRPr/>
            </a:lvl3pPr>
            <a:lvl4pPr marL="1371360" indent="0">
              <a:buNone/>
              <a:defRPr/>
            </a:lvl4pPr>
            <a:lvl5pPr marL="1828480" indent="0">
              <a:buNone/>
              <a:defRPr/>
            </a:lvl5pPr>
          </a:lstStyle>
          <a:p>
            <a:pPr lvl="0"/>
            <a:r>
              <a:rPr lang="en-US"/>
              <a:t>Edit subtitle text styles</a:t>
            </a:r>
          </a:p>
        </p:txBody>
      </p:sp>
      <p:sp>
        <p:nvSpPr>
          <p:cNvPr id="5" name="Rectangle 4">
            <a:extLst>
              <a:ext uri="{FF2B5EF4-FFF2-40B4-BE49-F238E27FC236}">
                <a16:creationId xmlns:a16="http://schemas.microsoft.com/office/drawing/2014/main" id="{15EE8CEE-607A-EB4F-9B00-F4C9B7810C2C}"/>
              </a:ext>
            </a:extLst>
          </p:cNvPr>
          <p:cNvSpPr/>
          <p:nvPr userDrawn="1"/>
        </p:nvSpPr>
        <p:spPr>
          <a:xfrm>
            <a:off x="304801" y="298784"/>
            <a:ext cx="11582400" cy="6094549"/>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en-US" sz="1800"/>
          </a:p>
        </p:txBody>
      </p:sp>
    </p:spTree>
    <p:extLst>
      <p:ext uri="{BB962C8B-B14F-4D97-AF65-F5344CB8AC3E}">
        <p14:creationId xmlns:p14="http://schemas.microsoft.com/office/powerpoint/2010/main" val="3382516818"/>
      </p:ext>
    </p:extLst>
  </p:cSld>
  <p:clrMapOvr>
    <a:masterClrMapping/>
  </p:clrMapOvr>
  <p:extLst>
    <p:ext uri="{DCECCB84-F9BA-43D5-87BE-67443E8EF086}">
      <p15:sldGuideLst xmlns:p15="http://schemas.microsoft.com/office/powerpoint/2012/main">
        <p15:guide id="1" pos="2880">
          <p15:clr>
            <a:srgbClr val="FBAE40"/>
          </p15:clr>
        </p15:guide>
        <p15:guide id="2" pos="5616">
          <p15:clr>
            <a:srgbClr val="FBAE40"/>
          </p15:clr>
        </p15:guide>
        <p15:guide id="3" pos="144">
          <p15:clr>
            <a:srgbClr val="FBAE40"/>
          </p15:clr>
        </p15:guide>
        <p15:guide id="4" orient="horz" pos="216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0C44E-C29D-FF67-8573-96EB0FC9DC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6D083A-00F5-6BA5-7B44-F5851DC096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1BD23F8-F875-4FB2-7AA7-326451ACA026}"/>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5" name="Footer Placeholder 4">
            <a:extLst>
              <a:ext uri="{FF2B5EF4-FFF2-40B4-BE49-F238E27FC236}">
                <a16:creationId xmlns:a16="http://schemas.microsoft.com/office/drawing/2014/main" id="{8BE4A068-6742-C0A5-A52E-87F627A444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397DA6-65B3-A39D-1251-C427BCD2AA5E}"/>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1796665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7379-FE74-706F-BFCD-50342F8103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A25E70-029E-4BC2-2984-CAD5A38CF2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E030B6-B9A4-8A9C-A6BA-F7CC133F84BD}"/>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5" name="Footer Placeholder 4">
            <a:extLst>
              <a:ext uri="{FF2B5EF4-FFF2-40B4-BE49-F238E27FC236}">
                <a16:creationId xmlns:a16="http://schemas.microsoft.com/office/drawing/2014/main" id="{9CCF393A-C250-FCA8-E57E-514FDC999D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B7354-7CDA-CE74-4B77-586D9288D389}"/>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2805014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DDD35-9498-C058-9D46-CBBEAEA6B4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579EC5-679E-6D5D-8C99-350522F183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209162-F52B-7E92-8300-D7948DFC8034}"/>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5" name="Footer Placeholder 4">
            <a:extLst>
              <a:ext uri="{FF2B5EF4-FFF2-40B4-BE49-F238E27FC236}">
                <a16:creationId xmlns:a16="http://schemas.microsoft.com/office/drawing/2014/main" id="{1A6DC4A3-FC14-5D25-1E93-5C61CD7190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D9B71F-13F7-F7FE-9BAE-9C498A067F31}"/>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39422137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6EA58-FC0C-C2B4-0B79-66A8E7787E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641E84-98DE-8246-02A6-4B457F49C7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839644-9645-DA1B-6CF4-7430926280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675DFE-AA10-9E0F-26FD-9CDEDB8F731C}"/>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6" name="Footer Placeholder 5">
            <a:extLst>
              <a:ext uri="{FF2B5EF4-FFF2-40B4-BE49-F238E27FC236}">
                <a16:creationId xmlns:a16="http://schemas.microsoft.com/office/drawing/2014/main" id="{F0CF8B4C-0F45-7D9B-B3A4-DAF33E60D9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573351-8CA7-65DC-01A2-19810367CB8C}"/>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2220669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7379-FE74-706F-BFCD-50342F8103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A25E70-029E-4BC2-2984-CAD5A38CF2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E030B6-B9A4-8A9C-A6BA-F7CC133F84BD}"/>
              </a:ext>
            </a:extLst>
          </p:cNvPr>
          <p:cNvSpPr>
            <a:spLocks noGrp="1"/>
          </p:cNvSpPr>
          <p:nvPr>
            <p:ph type="dt" sz="half" idx="10"/>
          </p:nvPr>
        </p:nvSpPr>
        <p:spPr/>
        <p:txBody>
          <a:bodyPr/>
          <a:lstStyle/>
          <a:p>
            <a:fld id="{F623794F-1912-4851-B5BB-F0A31DC14C90}" type="datetime1">
              <a:rPr lang="en-US" smtClean="0"/>
              <a:t>10/20/2025</a:t>
            </a:fld>
            <a:endParaRPr lang="en-US"/>
          </a:p>
        </p:txBody>
      </p:sp>
      <p:sp>
        <p:nvSpPr>
          <p:cNvPr id="5" name="Footer Placeholder 4">
            <a:extLst>
              <a:ext uri="{FF2B5EF4-FFF2-40B4-BE49-F238E27FC236}">
                <a16:creationId xmlns:a16="http://schemas.microsoft.com/office/drawing/2014/main" id="{9CCF393A-C250-FCA8-E57E-514FDC999D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B7354-7CDA-CE74-4B77-586D9288D389}"/>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11521045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48040-C7BE-7D2C-592A-B885CB3997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515B991-C332-F8A9-14FB-048B10CB5E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66FBFB-F431-F8DA-2A54-2D1439481F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C1EE3F-6D42-7F78-4AAF-3A6A3DD09A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4F7C0F-9B32-7960-5A70-F8106033F23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A4DD59-F9F1-D87C-8C38-C396B48FB5C4}"/>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8" name="Footer Placeholder 7">
            <a:extLst>
              <a:ext uri="{FF2B5EF4-FFF2-40B4-BE49-F238E27FC236}">
                <a16:creationId xmlns:a16="http://schemas.microsoft.com/office/drawing/2014/main" id="{6B0166C3-78EF-704C-A5BB-DF84DA51CC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A8581E-527B-5553-33C6-52A29D69CBBD}"/>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41414614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B9D11-C1CF-D197-48CD-03ABDF6CA4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C461AB-291F-B1A3-0B96-C0E1437E8A32}"/>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4" name="Footer Placeholder 3">
            <a:extLst>
              <a:ext uri="{FF2B5EF4-FFF2-40B4-BE49-F238E27FC236}">
                <a16:creationId xmlns:a16="http://schemas.microsoft.com/office/drawing/2014/main" id="{56A15047-6BAD-567B-6D0F-D629517B09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0598BC-CE75-F94E-7F27-D81CAB884382}"/>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648755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F069D3-F0D4-AD0D-FB7F-2772C58C7719}"/>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3" name="Footer Placeholder 2">
            <a:extLst>
              <a:ext uri="{FF2B5EF4-FFF2-40B4-BE49-F238E27FC236}">
                <a16:creationId xmlns:a16="http://schemas.microsoft.com/office/drawing/2014/main" id="{969C5D71-3C8A-7BA3-7164-0D46873E05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1C9C97-10AC-781E-8775-F9315EB073CB}"/>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7029009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2ED15-2FAE-78DD-72C9-A11B213548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13B278-4EC0-9F84-7075-622BDC9D35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56B8D02-2E62-15E3-181F-634BDDAB18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03DC63-1024-58D0-382F-69ADB53FF4CE}"/>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6" name="Footer Placeholder 5">
            <a:extLst>
              <a:ext uri="{FF2B5EF4-FFF2-40B4-BE49-F238E27FC236}">
                <a16:creationId xmlns:a16="http://schemas.microsoft.com/office/drawing/2014/main" id="{4E191DCF-2144-DDC7-DB23-CE33FAFA06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C60DF2-B8D4-9E2E-ECFA-B10CD625CAC8}"/>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30068385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CC324-C0B9-6E8B-C6A7-0F31E4818D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1A8286-BFFD-574A-C959-3C9BB14C03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176D030-6DCF-CE98-49F3-C14C29FD12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5E135D-BBFC-943F-790B-D3177279F12E}"/>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6" name="Footer Placeholder 5">
            <a:extLst>
              <a:ext uri="{FF2B5EF4-FFF2-40B4-BE49-F238E27FC236}">
                <a16:creationId xmlns:a16="http://schemas.microsoft.com/office/drawing/2014/main" id="{E3EFA4FA-A365-7AC2-CB97-1CD8BC1458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77101-6024-BF42-9278-45F9A5B20EB4}"/>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41193069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38DD9-D388-A8CA-D040-7518E00A92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841D5E-01C0-3CB5-4B33-1FA2449525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9D1E44-12F4-8522-D043-5A195544273F}"/>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5" name="Footer Placeholder 4">
            <a:extLst>
              <a:ext uri="{FF2B5EF4-FFF2-40B4-BE49-F238E27FC236}">
                <a16:creationId xmlns:a16="http://schemas.microsoft.com/office/drawing/2014/main" id="{E8FD4D6B-17A0-6A9D-04E8-D1188A669E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5AA0A5-EFF0-AA45-4637-AB99A4C95ADE}"/>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3897921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14BD29-16A1-70C7-8F13-FB1505545D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E14C23-005A-5E24-115A-8E8BE15DF8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40B972-D895-9547-CB39-691EFADE22B7}"/>
              </a:ext>
            </a:extLst>
          </p:cNvPr>
          <p:cNvSpPr>
            <a:spLocks noGrp="1"/>
          </p:cNvSpPr>
          <p:nvPr>
            <p:ph type="dt" sz="half" idx="10"/>
          </p:nvPr>
        </p:nvSpPr>
        <p:spPr/>
        <p:txBody>
          <a:bodyPr/>
          <a:lstStyle/>
          <a:p>
            <a:fld id="{B64D7EB3-54BF-431E-BCCE-2174ED915304}" type="datetimeFigureOut">
              <a:rPr lang="en-US" smtClean="0"/>
              <a:t>10/20/2025</a:t>
            </a:fld>
            <a:endParaRPr lang="en-US"/>
          </a:p>
        </p:txBody>
      </p:sp>
      <p:sp>
        <p:nvSpPr>
          <p:cNvPr id="5" name="Footer Placeholder 4">
            <a:extLst>
              <a:ext uri="{FF2B5EF4-FFF2-40B4-BE49-F238E27FC236}">
                <a16:creationId xmlns:a16="http://schemas.microsoft.com/office/drawing/2014/main" id="{B5D6F4C2-7BD0-26A5-F10A-982E5F92E4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42949-33C1-DF2C-EBB4-689B543856A4}"/>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1421921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DDD35-9498-C058-9D46-CBBEAEA6B4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579EC5-679E-6D5D-8C99-350522F183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209162-F52B-7E92-8300-D7948DFC8034}"/>
              </a:ext>
            </a:extLst>
          </p:cNvPr>
          <p:cNvSpPr>
            <a:spLocks noGrp="1"/>
          </p:cNvSpPr>
          <p:nvPr>
            <p:ph type="dt" sz="half" idx="10"/>
          </p:nvPr>
        </p:nvSpPr>
        <p:spPr/>
        <p:txBody>
          <a:bodyPr/>
          <a:lstStyle/>
          <a:p>
            <a:fld id="{9B7CCCA0-75F6-4B1B-A809-64A9FA07FC77}" type="datetime1">
              <a:rPr lang="en-US" smtClean="0"/>
              <a:t>10/20/2025</a:t>
            </a:fld>
            <a:endParaRPr lang="en-US"/>
          </a:p>
        </p:txBody>
      </p:sp>
      <p:sp>
        <p:nvSpPr>
          <p:cNvPr id="5" name="Footer Placeholder 4">
            <a:extLst>
              <a:ext uri="{FF2B5EF4-FFF2-40B4-BE49-F238E27FC236}">
                <a16:creationId xmlns:a16="http://schemas.microsoft.com/office/drawing/2014/main" id="{1A6DC4A3-FC14-5D25-1E93-5C61CD7190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D9B71F-13F7-F7FE-9BAE-9C498A067F31}"/>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4235413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6EA58-FC0C-C2B4-0B79-66A8E7787E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641E84-98DE-8246-02A6-4B457F49C7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839644-9645-DA1B-6CF4-7430926280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675DFE-AA10-9E0F-26FD-9CDEDB8F731C}"/>
              </a:ext>
            </a:extLst>
          </p:cNvPr>
          <p:cNvSpPr>
            <a:spLocks noGrp="1"/>
          </p:cNvSpPr>
          <p:nvPr>
            <p:ph type="dt" sz="half" idx="10"/>
          </p:nvPr>
        </p:nvSpPr>
        <p:spPr/>
        <p:txBody>
          <a:bodyPr/>
          <a:lstStyle/>
          <a:p>
            <a:fld id="{EC0A99EF-1B31-457D-B498-B0F8EEBFC968}" type="datetime1">
              <a:rPr lang="en-US" smtClean="0"/>
              <a:t>10/20/2025</a:t>
            </a:fld>
            <a:endParaRPr lang="en-US"/>
          </a:p>
        </p:txBody>
      </p:sp>
      <p:sp>
        <p:nvSpPr>
          <p:cNvPr id="6" name="Footer Placeholder 5">
            <a:extLst>
              <a:ext uri="{FF2B5EF4-FFF2-40B4-BE49-F238E27FC236}">
                <a16:creationId xmlns:a16="http://schemas.microsoft.com/office/drawing/2014/main" id="{F0CF8B4C-0F45-7D9B-B3A4-DAF33E60D9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573351-8CA7-65DC-01A2-19810367CB8C}"/>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3633008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48040-C7BE-7D2C-592A-B885CB3997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515B991-C332-F8A9-14FB-048B10CB5E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66FBFB-F431-F8DA-2A54-2D1439481F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C1EE3F-6D42-7F78-4AAF-3A6A3DD09A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4F7C0F-9B32-7960-5A70-F8106033F23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A4DD59-F9F1-D87C-8C38-C396B48FB5C4}"/>
              </a:ext>
            </a:extLst>
          </p:cNvPr>
          <p:cNvSpPr>
            <a:spLocks noGrp="1"/>
          </p:cNvSpPr>
          <p:nvPr>
            <p:ph type="dt" sz="half" idx="10"/>
          </p:nvPr>
        </p:nvSpPr>
        <p:spPr/>
        <p:txBody>
          <a:bodyPr/>
          <a:lstStyle/>
          <a:p>
            <a:fld id="{0D09D4A9-2F9E-4914-AA0E-ABD51A5DFF77}" type="datetime1">
              <a:rPr lang="en-US" smtClean="0"/>
              <a:t>10/20/2025</a:t>
            </a:fld>
            <a:endParaRPr lang="en-US"/>
          </a:p>
        </p:txBody>
      </p:sp>
      <p:sp>
        <p:nvSpPr>
          <p:cNvPr id="8" name="Footer Placeholder 7">
            <a:extLst>
              <a:ext uri="{FF2B5EF4-FFF2-40B4-BE49-F238E27FC236}">
                <a16:creationId xmlns:a16="http://schemas.microsoft.com/office/drawing/2014/main" id="{6B0166C3-78EF-704C-A5BB-DF84DA51CC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A8581E-527B-5553-33C6-52A29D69CBBD}"/>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522146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B9D11-C1CF-D197-48CD-03ABDF6CA4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C461AB-291F-B1A3-0B96-C0E1437E8A32}"/>
              </a:ext>
            </a:extLst>
          </p:cNvPr>
          <p:cNvSpPr>
            <a:spLocks noGrp="1"/>
          </p:cNvSpPr>
          <p:nvPr>
            <p:ph type="dt" sz="half" idx="10"/>
          </p:nvPr>
        </p:nvSpPr>
        <p:spPr/>
        <p:txBody>
          <a:bodyPr/>
          <a:lstStyle/>
          <a:p>
            <a:fld id="{04553D43-0839-4797-BF4E-F9CE3A097589}" type="datetime1">
              <a:rPr lang="en-US" smtClean="0"/>
              <a:t>10/20/2025</a:t>
            </a:fld>
            <a:endParaRPr lang="en-US"/>
          </a:p>
        </p:txBody>
      </p:sp>
      <p:sp>
        <p:nvSpPr>
          <p:cNvPr id="4" name="Footer Placeholder 3">
            <a:extLst>
              <a:ext uri="{FF2B5EF4-FFF2-40B4-BE49-F238E27FC236}">
                <a16:creationId xmlns:a16="http://schemas.microsoft.com/office/drawing/2014/main" id="{56A15047-6BAD-567B-6D0F-D629517B09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0598BC-CE75-F94E-7F27-D81CAB884382}"/>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3227569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F069D3-F0D4-AD0D-FB7F-2772C58C7719}"/>
              </a:ext>
            </a:extLst>
          </p:cNvPr>
          <p:cNvSpPr>
            <a:spLocks noGrp="1"/>
          </p:cNvSpPr>
          <p:nvPr>
            <p:ph type="dt" sz="half" idx="10"/>
          </p:nvPr>
        </p:nvSpPr>
        <p:spPr/>
        <p:txBody>
          <a:bodyPr/>
          <a:lstStyle/>
          <a:p>
            <a:fld id="{CCBE8039-3C07-4846-AF36-89A9F2CDDB0F}" type="datetime1">
              <a:rPr lang="en-US" smtClean="0"/>
              <a:t>10/20/2025</a:t>
            </a:fld>
            <a:endParaRPr lang="en-US"/>
          </a:p>
        </p:txBody>
      </p:sp>
      <p:sp>
        <p:nvSpPr>
          <p:cNvPr id="3" name="Footer Placeholder 2">
            <a:extLst>
              <a:ext uri="{FF2B5EF4-FFF2-40B4-BE49-F238E27FC236}">
                <a16:creationId xmlns:a16="http://schemas.microsoft.com/office/drawing/2014/main" id="{969C5D71-3C8A-7BA3-7164-0D46873E05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1C9C97-10AC-781E-8775-F9315EB073CB}"/>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2463043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2ED15-2FAE-78DD-72C9-A11B213548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13B278-4EC0-9F84-7075-622BDC9D35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56B8D02-2E62-15E3-181F-634BDDAB18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03DC63-1024-58D0-382F-69ADB53FF4CE}"/>
              </a:ext>
            </a:extLst>
          </p:cNvPr>
          <p:cNvSpPr>
            <a:spLocks noGrp="1"/>
          </p:cNvSpPr>
          <p:nvPr>
            <p:ph type="dt" sz="half" idx="10"/>
          </p:nvPr>
        </p:nvSpPr>
        <p:spPr/>
        <p:txBody>
          <a:bodyPr/>
          <a:lstStyle/>
          <a:p>
            <a:fld id="{E6CBAFCA-E888-42A8-8730-ACC1DFFD550B}" type="datetime1">
              <a:rPr lang="en-US" smtClean="0"/>
              <a:t>10/20/2025</a:t>
            </a:fld>
            <a:endParaRPr lang="en-US"/>
          </a:p>
        </p:txBody>
      </p:sp>
      <p:sp>
        <p:nvSpPr>
          <p:cNvPr id="6" name="Footer Placeholder 5">
            <a:extLst>
              <a:ext uri="{FF2B5EF4-FFF2-40B4-BE49-F238E27FC236}">
                <a16:creationId xmlns:a16="http://schemas.microsoft.com/office/drawing/2014/main" id="{4E191DCF-2144-DDC7-DB23-CE33FAFA06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C60DF2-B8D4-9E2E-ECFA-B10CD625CAC8}"/>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1004514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CC324-C0B9-6E8B-C6A7-0F31E4818D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1A8286-BFFD-574A-C959-3C9BB14C03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176D030-6DCF-CE98-49F3-C14C29FD12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5E135D-BBFC-943F-790B-D3177279F12E}"/>
              </a:ext>
            </a:extLst>
          </p:cNvPr>
          <p:cNvSpPr>
            <a:spLocks noGrp="1"/>
          </p:cNvSpPr>
          <p:nvPr>
            <p:ph type="dt" sz="half" idx="10"/>
          </p:nvPr>
        </p:nvSpPr>
        <p:spPr/>
        <p:txBody>
          <a:bodyPr/>
          <a:lstStyle/>
          <a:p>
            <a:fld id="{42D6C088-0D66-4051-B4E8-C00ACA4CD1B0}" type="datetime1">
              <a:rPr lang="en-US" smtClean="0"/>
              <a:t>10/20/2025</a:t>
            </a:fld>
            <a:endParaRPr lang="en-US"/>
          </a:p>
        </p:txBody>
      </p:sp>
      <p:sp>
        <p:nvSpPr>
          <p:cNvPr id="6" name="Footer Placeholder 5">
            <a:extLst>
              <a:ext uri="{FF2B5EF4-FFF2-40B4-BE49-F238E27FC236}">
                <a16:creationId xmlns:a16="http://schemas.microsoft.com/office/drawing/2014/main" id="{E3EFA4FA-A365-7AC2-CB97-1CD8BC1458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77101-6024-BF42-9278-45F9A5B20EB4}"/>
              </a:ext>
            </a:extLst>
          </p:cNvPr>
          <p:cNvSpPr>
            <a:spLocks noGrp="1"/>
          </p:cNvSpPr>
          <p:nvPr>
            <p:ph type="sldNum" sz="quarter" idx="12"/>
          </p:nvPr>
        </p:nvSpPr>
        <p:spPr/>
        <p:txBody>
          <a:bodyPr/>
          <a:lstStyle/>
          <a:p>
            <a:fld id="{BF23A5D9-1ADB-4F06-A8AF-51677A732B16}" type="slidenum">
              <a:rPr lang="en-US" smtClean="0"/>
              <a:t>‹#›</a:t>
            </a:fld>
            <a:endParaRPr lang="en-US"/>
          </a:p>
        </p:txBody>
      </p:sp>
    </p:spTree>
    <p:extLst>
      <p:ext uri="{BB962C8B-B14F-4D97-AF65-F5344CB8AC3E}">
        <p14:creationId xmlns:p14="http://schemas.microsoft.com/office/powerpoint/2010/main" val="1780924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DC3AF-E727-81C4-8FA7-7710B6B7E1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C25DD1-C661-63F9-5367-03314D038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53BAB0-C844-0CA2-C36A-18AF3DEAF3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6FEF90B-9DA3-404D-BD9A-D59AED8FBC2B}" type="datetime1">
              <a:rPr lang="en-US" smtClean="0"/>
              <a:t>10/20/2025</a:t>
            </a:fld>
            <a:endParaRPr lang="en-US"/>
          </a:p>
        </p:txBody>
      </p:sp>
      <p:sp>
        <p:nvSpPr>
          <p:cNvPr id="5" name="Footer Placeholder 4">
            <a:extLst>
              <a:ext uri="{FF2B5EF4-FFF2-40B4-BE49-F238E27FC236}">
                <a16:creationId xmlns:a16="http://schemas.microsoft.com/office/drawing/2014/main" id="{9EA6B25F-E464-7F51-E94C-92260D4BEB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34B0DD5-1342-F2E2-CFC4-FFFC143EF5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F23A5D9-1ADB-4F06-A8AF-51677A732B16}" type="slidenum">
              <a:rPr lang="en-US" smtClean="0"/>
              <a:t>‹#›</a:t>
            </a:fld>
            <a:endParaRPr lang="en-US"/>
          </a:p>
        </p:txBody>
      </p:sp>
    </p:spTree>
    <p:extLst>
      <p:ext uri="{BB962C8B-B14F-4D97-AF65-F5344CB8AC3E}">
        <p14:creationId xmlns:p14="http://schemas.microsoft.com/office/powerpoint/2010/main" val="804007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DC3AF-E727-81C4-8FA7-7710B6B7E1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C25DD1-C661-63F9-5367-03314D038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53BAB0-C844-0CA2-C36A-18AF3DEAF3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4D7EB3-54BF-431E-BCCE-2174ED915304}" type="datetimeFigureOut">
              <a:rPr lang="en-US" smtClean="0"/>
              <a:t>10/20/2025</a:t>
            </a:fld>
            <a:endParaRPr lang="en-US"/>
          </a:p>
        </p:txBody>
      </p:sp>
      <p:sp>
        <p:nvSpPr>
          <p:cNvPr id="5" name="Footer Placeholder 4">
            <a:extLst>
              <a:ext uri="{FF2B5EF4-FFF2-40B4-BE49-F238E27FC236}">
                <a16:creationId xmlns:a16="http://schemas.microsoft.com/office/drawing/2014/main" id="{9EA6B25F-E464-7F51-E94C-92260D4BEB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34B0DD5-1342-F2E2-CFC4-FFFC143EF5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F23A5D9-1ADB-4F06-A8AF-51677A732B16}" type="slidenum">
              <a:rPr lang="en-US" smtClean="0"/>
              <a:t>‹#›</a:t>
            </a:fld>
            <a:endParaRPr lang="en-US"/>
          </a:p>
        </p:txBody>
      </p:sp>
    </p:spTree>
    <p:extLst>
      <p:ext uri="{BB962C8B-B14F-4D97-AF65-F5344CB8AC3E}">
        <p14:creationId xmlns:p14="http://schemas.microsoft.com/office/powerpoint/2010/main" val="256499183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50000"/>
            <a:lumOff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6B3A3-9671-289D-AE3A-55DF0DA013DB}"/>
              </a:ext>
            </a:extLst>
          </p:cNvPr>
          <p:cNvSpPr>
            <a:spLocks noGrp="1"/>
          </p:cNvSpPr>
          <p:nvPr>
            <p:ph type="title"/>
          </p:nvPr>
        </p:nvSpPr>
        <p:spPr>
          <a:xfrm>
            <a:off x="839788" y="457199"/>
            <a:ext cx="4620108" cy="2034209"/>
          </a:xfrm>
        </p:spPr>
        <p:txBody>
          <a:bodyPr>
            <a:normAutofit/>
          </a:bodyPr>
          <a:lstStyle/>
          <a:p>
            <a:r>
              <a:rPr lang="en-US" sz="4000" b="1" dirty="0">
                <a:solidFill>
                  <a:schemeClr val="tx1"/>
                </a:solidFill>
              </a:rPr>
              <a:t>2025 Delaware Trust Conference</a:t>
            </a:r>
            <a:br>
              <a:rPr lang="en-US" dirty="0">
                <a:solidFill>
                  <a:schemeClr val="tx1"/>
                </a:solidFill>
              </a:rPr>
            </a:br>
            <a:br>
              <a:rPr lang="en-US" dirty="0">
                <a:solidFill>
                  <a:schemeClr val="tx1"/>
                </a:solidFill>
              </a:rPr>
            </a:br>
            <a:r>
              <a:rPr lang="en-US" sz="2000" dirty="0">
                <a:solidFill>
                  <a:schemeClr val="tx1"/>
                </a:solidFill>
              </a:rPr>
              <a:t>October 28, 2025</a:t>
            </a:r>
          </a:p>
        </p:txBody>
      </p:sp>
      <p:sp>
        <p:nvSpPr>
          <p:cNvPr id="5" name="Content Placeholder 4">
            <a:extLst>
              <a:ext uri="{FF2B5EF4-FFF2-40B4-BE49-F238E27FC236}">
                <a16:creationId xmlns:a16="http://schemas.microsoft.com/office/drawing/2014/main" id="{23096AC3-FC62-9881-02BB-5F1374D6ED7E}"/>
              </a:ext>
            </a:extLst>
          </p:cNvPr>
          <p:cNvSpPr>
            <a:spLocks noGrp="1"/>
          </p:cNvSpPr>
          <p:nvPr>
            <p:ph idx="1"/>
          </p:nvPr>
        </p:nvSpPr>
        <p:spPr>
          <a:xfrm>
            <a:off x="6096000" y="987425"/>
            <a:ext cx="5259388" cy="4873625"/>
          </a:xfrm>
        </p:spPr>
        <p:txBody>
          <a:bodyPr>
            <a:normAutofit/>
          </a:bodyPr>
          <a:lstStyle/>
          <a:p>
            <a:endParaRPr lang="en-US" dirty="0"/>
          </a:p>
          <a:p>
            <a:endParaRPr lang="en-US" dirty="0"/>
          </a:p>
          <a:p>
            <a:r>
              <a:rPr lang="en-US" sz="2000" dirty="0"/>
              <a:t>Beth </a:t>
            </a:r>
            <a:r>
              <a:rPr lang="en-US" sz="2000" dirty="0" err="1"/>
              <a:t>Tractenberg</a:t>
            </a:r>
            <a:endParaRPr lang="en-US" sz="2000" dirty="0"/>
          </a:p>
          <a:p>
            <a:pPr lvl="1"/>
            <a:r>
              <a:rPr lang="en-US" sz="1600" dirty="0"/>
              <a:t>Steptoe LLP</a:t>
            </a:r>
          </a:p>
          <a:p>
            <a:endParaRPr lang="en-US" sz="2000" dirty="0"/>
          </a:p>
          <a:p>
            <a:r>
              <a:rPr lang="en-US" sz="2000" dirty="0"/>
              <a:t>Daniel Hayward</a:t>
            </a:r>
          </a:p>
          <a:p>
            <a:pPr lvl="1"/>
            <a:r>
              <a:rPr lang="en-US" sz="1600" dirty="0"/>
              <a:t>McCollom D’Emilio Smith &amp; </a:t>
            </a:r>
            <a:r>
              <a:rPr lang="en-US" sz="1600" dirty="0" err="1"/>
              <a:t>Uebler</a:t>
            </a:r>
            <a:endParaRPr lang="en-US" sz="1600" dirty="0"/>
          </a:p>
          <a:p>
            <a:endParaRPr lang="en-US" sz="2000" dirty="0"/>
          </a:p>
          <a:p>
            <a:r>
              <a:rPr lang="en-US" sz="2000" dirty="0"/>
              <a:t>Robert Coppock</a:t>
            </a:r>
          </a:p>
          <a:p>
            <a:pPr lvl="1"/>
            <a:r>
              <a:rPr lang="en-US" sz="1600" dirty="0"/>
              <a:t>The Bryn Mawr Trust Company of Delaware</a:t>
            </a:r>
          </a:p>
        </p:txBody>
      </p:sp>
      <p:sp>
        <p:nvSpPr>
          <p:cNvPr id="6" name="Text Placeholder 5">
            <a:extLst>
              <a:ext uri="{FF2B5EF4-FFF2-40B4-BE49-F238E27FC236}">
                <a16:creationId xmlns:a16="http://schemas.microsoft.com/office/drawing/2014/main" id="{A54CE88C-2055-BDBF-9AEA-2EE0BCFE26DE}"/>
              </a:ext>
            </a:extLst>
          </p:cNvPr>
          <p:cNvSpPr>
            <a:spLocks noGrp="1"/>
          </p:cNvSpPr>
          <p:nvPr>
            <p:ph type="body" sz="half" idx="2"/>
          </p:nvPr>
        </p:nvSpPr>
        <p:spPr>
          <a:xfrm>
            <a:off x="839788" y="2535582"/>
            <a:ext cx="4898403" cy="3333405"/>
          </a:xfrm>
        </p:spPr>
        <p:txBody>
          <a:bodyPr/>
          <a:lstStyle/>
          <a:p>
            <a:endParaRPr lang="en-US" dirty="0"/>
          </a:p>
          <a:p>
            <a:endParaRPr lang="en-US" dirty="0"/>
          </a:p>
          <a:p>
            <a:r>
              <a:rPr lang="en-US" sz="3600" i="1" dirty="0"/>
              <a:t>Delaware Trust Planning for International Clients</a:t>
            </a:r>
          </a:p>
        </p:txBody>
      </p:sp>
      <p:sp>
        <p:nvSpPr>
          <p:cNvPr id="3" name="Slide Number Placeholder 2">
            <a:extLst>
              <a:ext uri="{FF2B5EF4-FFF2-40B4-BE49-F238E27FC236}">
                <a16:creationId xmlns:a16="http://schemas.microsoft.com/office/drawing/2014/main" id="{9C3AD5AF-4FE9-45DC-890E-09B95ED094E2}"/>
              </a:ext>
            </a:extLst>
          </p:cNvPr>
          <p:cNvSpPr>
            <a:spLocks noGrp="1"/>
          </p:cNvSpPr>
          <p:nvPr>
            <p:ph type="sldNum" sz="quarter" idx="12"/>
          </p:nvPr>
        </p:nvSpPr>
        <p:spPr/>
        <p:txBody>
          <a:bodyPr/>
          <a:lstStyle/>
          <a:p>
            <a:fld id="{BF23A5D9-1ADB-4F06-A8AF-51677A732B16}" type="slidenum">
              <a:rPr lang="en-US" smtClean="0"/>
              <a:t>1</a:t>
            </a:fld>
            <a:endParaRPr lang="en-US"/>
          </a:p>
        </p:txBody>
      </p:sp>
    </p:spTree>
    <p:extLst>
      <p:ext uri="{BB962C8B-B14F-4D97-AF65-F5344CB8AC3E}">
        <p14:creationId xmlns:p14="http://schemas.microsoft.com/office/powerpoint/2010/main" val="1005741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solidFill>
                  <a:schemeClr val="tx2">
                    <a:lumMod val="90000"/>
                    <a:lumOff val="10000"/>
                  </a:schemeClr>
                </a:solidFill>
                <a:latin typeface="Century Gothic" panose="020B0502020202020204" pitchFamily="34" charset="0"/>
              </a:rPr>
              <a:t>Administrating Onshore From Inception:</a:t>
            </a:r>
            <a:br>
              <a:rPr lang="en-US" b="1" dirty="0">
                <a:solidFill>
                  <a:schemeClr val="tx2">
                    <a:lumMod val="90000"/>
                    <a:lumOff val="10000"/>
                  </a:schemeClr>
                </a:solidFill>
                <a:latin typeface="Century Gothic" panose="020B0502020202020204" pitchFamily="34" charset="0"/>
              </a:rPr>
            </a:br>
            <a:r>
              <a:rPr lang="en-US" b="1" i="1" dirty="0">
                <a:solidFill>
                  <a:schemeClr val="tx2">
                    <a:lumMod val="90000"/>
                    <a:lumOff val="10000"/>
                  </a:schemeClr>
                </a:solidFill>
                <a:latin typeface="Century Gothic" panose="020B0502020202020204" pitchFamily="34" charset="0"/>
              </a:rPr>
              <a:t>Advantages</a:t>
            </a:r>
          </a:p>
        </p:txBody>
      </p:sp>
      <p:sp>
        <p:nvSpPr>
          <p:cNvPr id="6" name="Rectangle 5"/>
          <p:cNvSpPr/>
          <p:nvPr/>
        </p:nvSpPr>
        <p:spPr>
          <a:xfrm>
            <a:off x="7083030" y="2495309"/>
            <a:ext cx="4276383" cy="2141726"/>
          </a:xfrm>
          <a:prstGeom prst="rect">
            <a:avLst/>
          </a:prstGeom>
          <a:noFill/>
          <a:ln w="3175" cap="flat" algn="ctr">
            <a:noFill/>
            <a:prstDash val="solid"/>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0" tIns="0" rIns="0" bIns="0" numCol="1" spcCol="1270" anchor="t" anchorCtr="1">
            <a:noAutofit/>
          </a:bodyPr>
          <a:lstStyle/>
          <a:p>
            <a:pPr defTabSz="711200">
              <a:spcBef>
                <a:spcPts val="600"/>
              </a:spcBef>
            </a:pPr>
            <a:r>
              <a:rPr lang="en-US" sz="1600" b="1" dirty="0">
                <a:solidFill>
                  <a:srgbClr val="000000"/>
                </a:solidFill>
                <a:latin typeface="Cambria" panose="02040503050406030204" pitchFamily="18" charset="0"/>
                <a:ea typeface="Cambria" panose="02040503050406030204" pitchFamily="18" charset="0"/>
              </a:rPr>
              <a:t>Seamless transition to typical non-grantor U.S. trust at death of foreign settlor</a:t>
            </a:r>
          </a:p>
          <a:p>
            <a:pPr marL="173038" indent="-173038" defTabSz="685800" eaLnBrk="0" fontAlgn="base" hangingPunct="0">
              <a:spcBef>
                <a:spcPts val="600"/>
              </a:spcBef>
              <a:spcAft>
                <a:spcPts val="600"/>
              </a:spcAft>
              <a:buFont typeface="Arial"/>
              <a:buChar char="•"/>
            </a:pPr>
            <a:r>
              <a:rPr lang="en-US" sz="1600" dirty="0">
                <a:solidFill>
                  <a:srgbClr val="000000"/>
                </a:solidFill>
                <a:latin typeface="Cambria" panose="02040503050406030204" pitchFamily="18" charset="0"/>
                <a:ea typeface="Cambria" panose="02040503050406030204" pitchFamily="18" charset="0"/>
              </a:rPr>
              <a:t>Beneficiaries relieved of need for proactive involvement during stressful time </a:t>
            </a:r>
          </a:p>
          <a:p>
            <a:pPr marL="173038" indent="-173038" defTabSz="685800" eaLnBrk="0" fontAlgn="base" hangingPunct="0">
              <a:spcBef>
                <a:spcPts val="600"/>
              </a:spcBef>
              <a:spcAft>
                <a:spcPts val="600"/>
              </a:spcAft>
              <a:buFont typeface="Arial"/>
              <a:buChar char="•"/>
            </a:pPr>
            <a:r>
              <a:rPr lang="en-US" sz="1600" dirty="0">
                <a:solidFill>
                  <a:srgbClr val="000000"/>
                </a:solidFill>
                <a:latin typeface="Cambria" panose="02040503050406030204" pitchFamily="18" charset="0"/>
                <a:ea typeface="Cambria" panose="02040503050406030204" pitchFamily="18" charset="0"/>
              </a:rPr>
              <a:t>U.S. Trustee continues in same role</a:t>
            </a:r>
          </a:p>
          <a:p>
            <a:pPr marL="460294" lvl="1" indent="-226974" defTabSz="914240" fontAlgn="base">
              <a:lnSpc>
                <a:spcPct val="93000"/>
              </a:lnSpc>
              <a:spcAft>
                <a:spcPts val="800"/>
              </a:spcAft>
              <a:buFont typeface="Arial" panose="020B0604020202020204" pitchFamily="34" charset="0"/>
              <a:buChar char="–"/>
            </a:pPr>
            <a:r>
              <a:rPr lang="en-US" sz="1600" dirty="0">
                <a:solidFill>
                  <a:schemeClr val="tx1"/>
                </a:solidFill>
                <a:latin typeface="Cambria" panose="02040503050406030204" pitchFamily="18" charset="0"/>
                <a:ea typeface="Cambria" panose="02040503050406030204" pitchFamily="18" charset="0"/>
              </a:rPr>
              <a:t>Avoids involving a new Trustee that doesn’t know family or background.</a:t>
            </a:r>
          </a:p>
          <a:p>
            <a:pPr marL="460294" lvl="1" indent="-226974" defTabSz="914240" fontAlgn="base">
              <a:lnSpc>
                <a:spcPct val="93000"/>
              </a:lnSpc>
              <a:spcAft>
                <a:spcPts val="800"/>
              </a:spcAft>
              <a:buFont typeface="Arial" panose="020B0604020202020204" pitchFamily="34" charset="0"/>
              <a:buChar char="–"/>
            </a:pPr>
            <a:r>
              <a:rPr lang="en-US" sz="1600" dirty="0">
                <a:solidFill>
                  <a:schemeClr val="tx1"/>
                </a:solidFill>
                <a:latin typeface="Cambria" panose="02040503050406030204" pitchFamily="18" charset="0"/>
                <a:ea typeface="Cambria" panose="02040503050406030204" pitchFamily="18" charset="0"/>
              </a:rPr>
              <a:t>No need for modification to comply with local trust laws</a:t>
            </a:r>
          </a:p>
        </p:txBody>
      </p:sp>
      <p:grpSp>
        <p:nvGrpSpPr>
          <p:cNvPr id="7" name="Group 6"/>
          <p:cNvGrpSpPr/>
          <p:nvPr/>
        </p:nvGrpSpPr>
        <p:grpSpPr>
          <a:xfrm>
            <a:off x="3665322" y="2041612"/>
            <a:ext cx="3165680" cy="3555749"/>
            <a:chOff x="3723644" y="1945432"/>
            <a:chExt cx="2360875" cy="3406214"/>
          </a:xfrm>
        </p:grpSpPr>
        <p:cxnSp>
          <p:nvCxnSpPr>
            <p:cNvPr id="11" name="Straight Connector 10"/>
            <p:cNvCxnSpPr/>
            <p:nvPr/>
          </p:nvCxnSpPr>
          <p:spPr>
            <a:xfrm>
              <a:off x="3723644" y="1945432"/>
              <a:ext cx="0" cy="3406214"/>
            </a:xfrm>
            <a:prstGeom prst="line">
              <a:avLst/>
            </a:prstGeom>
            <a:ln w="3175" cap="flat" cmpd="sng" algn="ctr">
              <a:solidFill>
                <a:schemeClr val="tx1">
                  <a:lumMod val="75000"/>
                </a:schemeClr>
              </a:solidFill>
              <a:prstDash val="dot"/>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6084519" y="1945432"/>
              <a:ext cx="0" cy="3406214"/>
            </a:xfrm>
            <a:prstGeom prst="line">
              <a:avLst/>
            </a:prstGeom>
            <a:ln w="3175" cap="flat" cmpd="sng" algn="ctr">
              <a:solidFill>
                <a:schemeClr val="tx1">
                  <a:lumMod val="75000"/>
                </a:schemeClr>
              </a:solidFill>
              <a:prstDash val="dot"/>
              <a:tailEnd type="none"/>
            </a:ln>
          </p:spPr>
          <p:style>
            <a:lnRef idx="1">
              <a:schemeClr val="accent1"/>
            </a:lnRef>
            <a:fillRef idx="0">
              <a:schemeClr val="accent1"/>
            </a:fillRef>
            <a:effectRef idx="0">
              <a:schemeClr val="accent1"/>
            </a:effectRef>
            <a:fontRef idx="minor">
              <a:schemeClr val="tx1"/>
            </a:fontRef>
          </p:style>
        </p:cxnSp>
      </p:grpSp>
      <p:sp>
        <p:nvSpPr>
          <p:cNvPr id="15" name="Text Box 44"/>
          <p:cNvSpPr txBox="1">
            <a:spLocks noChangeArrowheads="1"/>
          </p:cNvSpPr>
          <p:nvPr/>
        </p:nvSpPr>
        <p:spPr>
          <a:xfrm>
            <a:off x="832587" y="2495309"/>
            <a:ext cx="2545501" cy="2927479"/>
          </a:xfrm>
          <a:prstGeom prst="rect">
            <a:avLst/>
          </a:prstGeom>
          <a:noFill/>
        </p:spPr>
        <p:txBody>
          <a:bodyPr lIns="0" tIns="0"/>
          <a:lstStyle>
            <a:defPPr>
              <a:defRPr lang="en-US"/>
            </a:defPPr>
            <a:lvl1pPr indent="0" algn="ctr" defTabSz="685800" fontAlgn="ctr">
              <a:spcBef>
                <a:spcPct val="20000"/>
              </a:spcBef>
              <a:buFont typeface="Arial" panose="020B0604020202020204" pitchFamily="34" charset="0"/>
              <a:buNone/>
              <a:defRPr sz="1400" b="1">
                <a:solidFill>
                  <a:schemeClr val="tx1">
                    <a:lumMod val="75000"/>
                  </a:schemeClr>
                </a:solidFill>
              </a:defRPr>
            </a:lvl1pPr>
            <a:lvl2pPr marL="557213" indent="-214313" defTabSz="685800">
              <a:spcBef>
                <a:spcPct val="20000"/>
              </a:spcBef>
              <a:buFont typeface="Arial" panose="020B0604020202020204" pitchFamily="34" charset="0"/>
              <a:buChar char="–"/>
              <a:defRPr sz="2100"/>
            </a:lvl2pPr>
            <a:lvl3pPr marL="857250" indent="-171450" defTabSz="685800">
              <a:spcBef>
                <a:spcPct val="20000"/>
              </a:spcBef>
              <a:buFont typeface="Arial" panose="020B0604020202020204" pitchFamily="34" charset="0"/>
              <a:buChar char="•"/>
            </a:lvl3pPr>
            <a:lvl4pPr marL="1200150" indent="-171450" defTabSz="685800">
              <a:spcBef>
                <a:spcPct val="20000"/>
              </a:spcBef>
              <a:buFont typeface="Arial" panose="020B0604020202020204" pitchFamily="34" charset="0"/>
              <a:buChar char="–"/>
              <a:defRPr sz="1500"/>
            </a:lvl4pPr>
            <a:lvl5pPr marL="1543050" indent="-171450" defTabSz="685800">
              <a:spcBef>
                <a:spcPct val="20000"/>
              </a:spcBef>
              <a:buFont typeface="Arial" panose="020B0604020202020204" pitchFamily="34" charset="0"/>
              <a:buChar char="»"/>
              <a:defRPr sz="1500"/>
            </a:lvl5pPr>
            <a:lvl6pPr marL="1885950" indent="-171450" defTabSz="685800">
              <a:spcBef>
                <a:spcPct val="20000"/>
              </a:spcBef>
              <a:buFont typeface="Arial" panose="020B0604020202020204" pitchFamily="34" charset="0"/>
              <a:buChar char="•"/>
              <a:defRPr sz="1500"/>
            </a:lvl6pPr>
            <a:lvl7pPr marL="2228850" indent="-171450" defTabSz="685800">
              <a:spcBef>
                <a:spcPct val="20000"/>
              </a:spcBef>
              <a:buFont typeface="Arial" panose="020B0604020202020204" pitchFamily="34" charset="0"/>
              <a:buChar char="•"/>
              <a:defRPr sz="1500"/>
            </a:lvl7pPr>
            <a:lvl8pPr marL="2571750" indent="-171450" defTabSz="685800">
              <a:spcBef>
                <a:spcPct val="20000"/>
              </a:spcBef>
              <a:buFont typeface="Arial" panose="020B0604020202020204" pitchFamily="34" charset="0"/>
              <a:buChar char="•"/>
              <a:defRPr sz="1500"/>
            </a:lvl8pPr>
            <a:lvl9pPr marL="2914650" indent="-171450" defTabSz="685800">
              <a:spcBef>
                <a:spcPct val="20000"/>
              </a:spcBef>
              <a:buFont typeface="Arial" panose="020B0604020202020204" pitchFamily="34" charset="0"/>
              <a:buChar char="•"/>
              <a:defRPr sz="1500"/>
            </a:lvl9pPr>
          </a:lstStyle>
          <a:p>
            <a:pPr algn="l" eaLnBrk="0" fontAlgn="base" hangingPunct="0">
              <a:spcBef>
                <a:spcPts val="600"/>
              </a:spcBef>
              <a:spcAft>
                <a:spcPts val="600"/>
              </a:spcAft>
            </a:pPr>
            <a:r>
              <a:rPr lang="en-US" sz="1600" dirty="0">
                <a:solidFill>
                  <a:srgbClr val="000000"/>
                </a:solidFill>
                <a:latin typeface="Cambria" panose="02040503050406030204" pitchFamily="18" charset="0"/>
                <a:ea typeface="Cambria" panose="02040503050406030204" pitchFamily="18" charset="0"/>
              </a:rPr>
              <a:t>Foreign status for tax purposes </a:t>
            </a:r>
          </a:p>
          <a:p>
            <a:pPr marL="285750" indent="-285750" algn="l" eaLnBrk="0" fontAlgn="base" hangingPunct="0">
              <a:spcBef>
                <a:spcPts val="600"/>
              </a:spcBef>
              <a:spcAft>
                <a:spcPts val="600"/>
              </a:spcAft>
              <a:buFont typeface="Arial" panose="020B0604020202020204" pitchFamily="34" charset="0"/>
              <a:buChar char="•"/>
            </a:pPr>
            <a:r>
              <a:rPr lang="en-US" sz="1600" b="0" dirty="0">
                <a:solidFill>
                  <a:srgbClr val="000000"/>
                </a:solidFill>
                <a:latin typeface="Cambria" panose="02040503050406030204" pitchFamily="18" charset="0"/>
                <a:ea typeface="Cambria" panose="02040503050406030204" pitchFamily="18" charset="0"/>
              </a:rPr>
              <a:t>Preserves income tax benefits of traditional FGT during life of the foreign settlor</a:t>
            </a:r>
            <a:endParaRPr lang="en-US" sz="1600" b="0" baseline="30000" dirty="0">
              <a:solidFill>
                <a:srgbClr val="000000"/>
              </a:solidFill>
              <a:latin typeface="Cambria" panose="02040503050406030204" pitchFamily="18" charset="0"/>
              <a:ea typeface="Cambria" panose="02040503050406030204" pitchFamily="18" charset="0"/>
            </a:endParaRPr>
          </a:p>
          <a:p>
            <a:pPr marL="285750" indent="-285750" algn="l" eaLnBrk="0" fontAlgn="base" hangingPunct="0">
              <a:spcBef>
                <a:spcPts val="600"/>
              </a:spcBef>
              <a:spcAft>
                <a:spcPts val="600"/>
              </a:spcAft>
              <a:buSzPct val="75000"/>
              <a:buFont typeface="Arial" panose="020B0604020202020204" pitchFamily="34" charset="0"/>
              <a:buChar char="•"/>
            </a:pPr>
            <a:r>
              <a:rPr lang="en-US" sz="2400" b="0" baseline="30000" dirty="0">
                <a:solidFill>
                  <a:srgbClr val="000000"/>
                </a:solidFill>
                <a:latin typeface="Cambria" panose="02040503050406030204" pitchFamily="18" charset="0"/>
                <a:ea typeface="Cambria" panose="02040503050406030204" pitchFamily="18" charset="0"/>
              </a:rPr>
              <a:t>Potentially delays subjecting assets to U.S. income tax</a:t>
            </a:r>
            <a:endParaRPr lang="en-US" sz="2400" b="0" dirty="0">
              <a:solidFill>
                <a:srgbClr val="000000"/>
              </a:solidFill>
              <a:latin typeface="Cambria" panose="02040503050406030204" pitchFamily="18" charset="0"/>
              <a:ea typeface="Cambria" panose="02040503050406030204" pitchFamily="18" charset="0"/>
            </a:endParaRPr>
          </a:p>
        </p:txBody>
      </p:sp>
      <p:sp>
        <p:nvSpPr>
          <p:cNvPr id="16" name="Text Box 44"/>
          <p:cNvSpPr txBox="1">
            <a:spLocks noChangeArrowheads="1"/>
          </p:cNvSpPr>
          <p:nvPr/>
        </p:nvSpPr>
        <p:spPr>
          <a:xfrm>
            <a:off x="3948711" y="2495309"/>
            <a:ext cx="2816883" cy="2518526"/>
          </a:xfrm>
          <a:prstGeom prst="rect">
            <a:avLst/>
          </a:prstGeom>
          <a:noFill/>
        </p:spPr>
        <p:txBody>
          <a:bodyPr lIns="0" tIns="0"/>
          <a:lstStyle>
            <a:defPPr>
              <a:defRPr lang="en-US"/>
            </a:defPPr>
            <a:lvl1pPr indent="0" algn="ctr" defTabSz="685800" fontAlgn="ctr">
              <a:spcBef>
                <a:spcPct val="20000"/>
              </a:spcBef>
              <a:buFont typeface="Arial" panose="020B0604020202020204" pitchFamily="34" charset="0"/>
              <a:buNone/>
              <a:defRPr sz="1400" b="1">
                <a:solidFill>
                  <a:schemeClr val="tx1">
                    <a:lumMod val="75000"/>
                  </a:schemeClr>
                </a:solidFill>
              </a:defRPr>
            </a:lvl1pPr>
            <a:lvl2pPr marL="557213" indent="-214313" defTabSz="685800">
              <a:spcBef>
                <a:spcPct val="20000"/>
              </a:spcBef>
              <a:buFont typeface="Arial" panose="020B0604020202020204" pitchFamily="34" charset="0"/>
              <a:buChar char="–"/>
              <a:defRPr sz="2100"/>
            </a:lvl2pPr>
            <a:lvl3pPr marL="857250" indent="-171450" defTabSz="685800">
              <a:spcBef>
                <a:spcPct val="20000"/>
              </a:spcBef>
              <a:buFont typeface="Arial" panose="020B0604020202020204" pitchFamily="34" charset="0"/>
              <a:buChar char="•"/>
            </a:lvl3pPr>
            <a:lvl4pPr marL="1200150" indent="-171450" defTabSz="685800">
              <a:spcBef>
                <a:spcPct val="20000"/>
              </a:spcBef>
              <a:buFont typeface="Arial" panose="020B0604020202020204" pitchFamily="34" charset="0"/>
              <a:buChar char="–"/>
              <a:defRPr sz="1500"/>
            </a:lvl4pPr>
            <a:lvl5pPr marL="1543050" indent="-171450" defTabSz="685800">
              <a:spcBef>
                <a:spcPct val="20000"/>
              </a:spcBef>
              <a:buFont typeface="Arial" panose="020B0604020202020204" pitchFamily="34" charset="0"/>
              <a:buChar char="»"/>
              <a:defRPr sz="1500"/>
            </a:lvl5pPr>
            <a:lvl6pPr marL="1885950" indent="-171450" defTabSz="685800">
              <a:spcBef>
                <a:spcPct val="20000"/>
              </a:spcBef>
              <a:buFont typeface="Arial" panose="020B0604020202020204" pitchFamily="34" charset="0"/>
              <a:buChar char="•"/>
              <a:defRPr sz="1500"/>
            </a:lvl6pPr>
            <a:lvl7pPr marL="2228850" indent="-171450" defTabSz="685800">
              <a:spcBef>
                <a:spcPct val="20000"/>
              </a:spcBef>
              <a:buFont typeface="Arial" panose="020B0604020202020204" pitchFamily="34" charset="0"/>
              <a:buChar char="•"/>
              <a:defRPr sz="1500"/>
            </a:lvl7pPr>
            <a:lvl8pPr marL="2571750" indent="-171450" defTabSz="685800">
              <a:spcBef>
                <a:spcPct val="20000"/>
              </a:spcBef>
              <a:buFont typeface="Arial" panose="020B0604020202020204" pitchFamily="34" charset="0"/>
              <a:buChar char="•"/>
              <a:defRPr sz="1500"/>
            </a:lvl8pPr>
            <a:lvl9pPr marL="2914650" indent="-171450" defTabSz="685800">
              <a:spcBef>
                <a:spcPct val="20000"/>
              </a:spcBef>
              <a:buFont typeface="Arial" panose="020B0604020202020204" pitchFamily="34" charset="0"/>
              <a:buChar char="•"/>
              <a:defRPr sz="1500"/>
            </a:lvl9pPr>
          </a:lstStyle>
          <a:p>
            <a:pPr algn="l" eaLnBrk="0" fontAlgn="base" hangingPunct="0">
              <a:spcBef>
                <a:spcPts val="600"/>
              </a:spcBef>
              <a:spcAft>
                <a:spcPts val="600"/>
              </a:spcAft>
            </a:pPr>
            <a:r>
              <a:rPr lang="en-US" sz="1600" dirty="0">
                <a:solidFill>
                  <a:srgbClr val="000000"/>
                </a:solidFill>
                <a:latin typeface="Cambria" panose="02040503050406030204" pitchFamily="18" charset="0"/>
                <a:ea typeface="Cambria" panose="02040503050406030204" pitchFamily="18" charset="0"/>
              </a:rPr>
              <a:t>Avoids need for </a:t>
            </a:r>
            <a:br>
              <a:rPr lang="en-US" sz="1600" dirty="0">
                <a:solidFill>
                  <a:srgbClr val="000000"/>
                </a:solidFill>
                <a:latin typeface="Cambria" panose="02040503050406030204" pitchFamily="18" charset="0"/>
                <a:ea typeface="Cambria" panose="02040503050406030204" pitchFamily="18" charset="0"/>
              </a:rPr>
            </a:br>
            <a:r>
              <a:rPr lang="en-US" sz="1600" dirty="0">
                <a:solidFill>
                  <a:srgbClr val="000000"/>
                </a:solidFill>
                <a:latin typeface="Cambria" panose="02040503050406030204" pitchFamily="18" charset="0"/>
                <a:ea typeface="Cambria" panose="02040503050406030204" pitchFamily="18" charset="0"/>
              </a:rPr>
              <a:t>migration or decanting</a:t>
            </a:r>
          </a:p>
          <a:p>
            <a:pPr marL="176213" indent="-176213" algn="l" eaLnBrk="0" fontAlgn="base" hangingPunct="0">
              <a:spcBef>
                <a:spcPts val="600"/>
              </a:spcBef>
              <a:spcAft>
                <a:spcPts val="600"/>
              </a:spcAft>
              <a:buFont typeface="Arial"/>
              <a:buChar char="•"/>
            </a:pPr>
            <a:r>
              <a:rPr lang="en-US" sz="1600" b="0" dirty="0">
                <a:solidFill>
                  <a:srgbClr val="000000"/>
                </a:solidFill>
                <a:latin typeface="Cambria" panose="02040503050406030204" pitchFamily="18" charset="0"/>
                <a:ea typeface="Cambria" panose="02040503050406030204" pitchFamily="18" charset="0"/>
              </a:rPr>
              <a:t>Saves time and money</a:t>
            </a:r>
          </a:p>
          <a:p>
            <a:pPr marL="176213" indent="-176213" algn="l" eaLnBrk="0" fontAlgn="base" hangingPunct="0">
              <a:spcBef>
                <a:spcPts val="600"/>
              </a:spcBef>
              <a:spcAft>
                <a:spcPts val="600"/>
              </a:spcAft>
              <a:buFont typeface="Arial"/>
              <a:buChar char="•"/>
            </a:pPr>
            <a:r>
              <a:rPr lang="en-US" sz="1600" b="0" dirty="0">
                <a:solidFill>
                  <a:srgbClr val="000000"/>
                </a:solidFill>
                <a:latin typeface="Cambria" panose="02040503050406030204" pitchFamily="18" charset="0"/>
                <a:ea typeface="Cambria" panose="02040503050406030204" pitchFamily="18" charset="0"/>
              </a:rPr>
              <a:t>Avoids concerns about the re-settlement of a new trust</a:t>
            </a:r>
          </a:p>
        </p:txBody>
      </p:sp>
    </p:spTree>
    <p:extLst>
      <p:ext uri="{BB962C8B-B14F-4D97-AF65-F5344CB8AC3E}">
        <p14:creationId xmlns:p14="http://schemas.microsoft.com/office/powerpoint/2010/main" val="2557829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solidFill>
                  <a:schemeClr val="tx2">
                    <a:lumMod val="90000"/>
                    <a:lumOff val="10000"/>
                  </a:schemeClr>
                </a:solidFill>
                <a:latin typeface="Century Gothic" panose="020B0502020202020204" pitchFamily="34" charset="0"/>
              </a:rPr>
              <a:t>Administrating Onshore From Inception:</a:t>
            </a:r>
            <a:br>
              <a:rPr lang="en-US" b="1" dirty="0">
                <a:solidFill>
                  <a:schemeClr val="tx2">
                    <a:lumMod val="90000"/>
                    <a:lumOff val="10000"/>
                  </a:schemeClr>
                </a:solidFill>
                <a:latin typeface="Century Gothic" panose="020B0502020202020204" pitchFamily="34" charset="0"/>
              </a:rPr>
            </a:br>
            <a:r>
              <a:rPr lang="en-US" b="1" i="1" dirty="0">
                <a:solidFill>
                  <a:schemeClr val="tx2">
                    <a:lumMod val="90000"/>
                    <a:lumOff val="10000"/>
                  </a:schemeClr>
                </a:solidFill>
                <a:latin typeface="Century Gothic" panose="020B0502020202020204" pitchFamily="34" charset="0"/>
              </a:rPr>
              <a:t>Caveats</a:t>
            </a:r>
          </a:p>
        </p:txBody>
      </p:sp>
      <p:sp>
        <p:nvSpPr>
          <p:cNvPr id="10" name="Content Placeholder 9"/>
          <p:cNvSpPr>
            <a:spLocks noGrp="1"/>
          </p:cNvSpPr>
          <p:nvPr>
            <p:ph sz="quarter" idx="14"/>
          </p:nvPr>
        </p:nvSpPr>
        <p:spPr>
          <a:xfrm>
            <a:off x="476955" y="1962572"/>
            <a:ext cx="9914820" cy="4668619"/>
          </a:xfrm>
        </p:spPr>
        <p:txBody>
          <a:bodyPr>
            <a:normAutofit/>
          </a:bodyPr>
          <a:lstStyle/>
          <a:p>
            <a:pPr>
              <a:lnSpc>
                <a:spcPct val="100000"/>
              </a:lnSpc>
              <a:spcBef>
                <a:spcPts val="1200"/>
              </a:spcBef>
            </a:pPr>
            <a:r>
              <a:rPr lang="en-US" sz="2100" b="1" dirty="0">
                <a:solidFill>
                  <a:schemeClr val="tx1"/>
                </a:solidFill>
                <a:latin typeface="Cambria" panose="02040503050406030204" pitchFamily="18" charset="0"/>
                <a:ea typeface="Cambria" panose="02040503050406030204" pitchFamily="18" charset="0"/>
              </a:rPr>
              <a:t>U.S. non-grantor trust may not be best outcome for non-U.S. beneficiaries</a:t>
            </a:r>
          </a:p>
          <a:p>
            <a:pPr lvl="1">
              <a:lnSpc>
                <a:spcPct val="100000"/>
              </a:lnSpc>
              <a:spcBef>
                <a:spcPts val="1200"/>
              </a:spcBef>
              <a:buFont typeface="Wingdings" panose="05000000000000000000" pitchFamily="2" charset="2"/>
              <a:buChar char="Ø"/>
            </a:pPr>
            <a:r>
              <a:rPr lang="en-US" dirty="0">
                <a:solidFill>
                  <a:schemeClr val="tx1"/>
                </a:solidFill>
                <a:latin typeface="Cambria" panose="02040503050406030204" pitchFamily="18" charset="0"/>
                <a:ea typeface="Cambria" panose="02040503050406030204" pitchFamily="18" charset="0"/>
              </a:rPr>
              <a:t>This can be highly dependent on the nature of the trust assets</a:t>
            </a:r>
          </a:p>
          <a:p>
            <a:pPr lvl="1">
              <a:lnSpc>
                <a:spcPct val="100000"/>
              </a:lnSpc>
              <a:spcBef>
                <a:spcPts val="1200"/>
              </a:spcBef>
              <a:buFont typeface="Wingdings" panose="05000000000000000000" pitchFamily="2" charset="2"/>
              <a:buChar char="Ø"/>
            </a:pPr>
            <a:r>
              <a:rPr kumimoji="0" lang="en-US" sz="180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If there are both U.S. and non-U.S. beneficiaries at death of foreign grantor, possibly split the trust into two non-grantor trusts</a:t>
            </a:r>
          </a:p>
          <a:p>
            <a:pPr lvl="2">
              <a:lnSpc>
                <a:spcPct val="100000"/>
              </a:lnSpc>
              <a:spcBef>
                <a:spcPts val="1200"/>
              </a:spcBef>
              <a:buFont typeface="Wingdings" panose="05000000000000000000" pitchFamily="2" charset="2"/>
              <a:buChar char="Ø"/>
            </a:pPr>
            <a:r>
              <a:rPr kumimoji="0" lang="en-US" sz="1800" b="0" i="0" u="none" strike="noStrike" kern="1200" cap="none" spc="0" normalizeH="0" baseline="0" noProof="0" dirty="0">
                <a:ln>
                  <a:noFill/>
                </a:ln>
                <a:solidFill>
                  <a:srgbClr val="0E2841">
                    <a:lumMod val="90000"/>
                    <a:lumOff val="10000"/>
                  </a:srgbClr>
                </a:solidFill>
                <a:effectLst/>
                <a:uLnTx/>
                <a:uFillTx/>
                <a:latin typeface="Cambria" panose="02040503050406030204" pitchFamily="18" charset="0"/>
                <a:ea typeface="Cambria" panose="02040503050406030204" pitchFamily="18" charset="0"/>
                <a:cs typeface="+mn-cs"/>
              </a:rPr>
              <a:t>(1) Traditional U.S. non-grantor trust for U.S. beneficiaries</a:t>
            </a:r>
          </a:p>
          <a:p>
            <a:pPr lvl="2">
              <a:lnSpc>
                <a:spcPct val="100000"/>
              </a:lnSpc>
              <a:spcBef>
                <a:spcPts val="1200"/>
              </a:spcBef>
              <a:buFont typeface="Wingdings" panose="05000000000000000000" pitchFamily="2" charset="2"/>
              <a:buChar char="Ø"/>
            </a:pPr>
            <a:r>
              <a:rPr lang="en-US" sz="1800" dirty="0">
                <a:solidFill>
                  <a:srgbClr val="0E2841">
                    <a:lumMod val="90000"/>
                    <a:lumOff val="10000"/>
                  </a:srgbClr>
                </a:solidFill>
                <a:latin typeface="Cambria" panose="02040503050406030204" pitchFamily="18" charset="0"/>
                <a:ea typeface="Cambria" panose="02040503050406030204" pitchFamily="18" charset="0"/>
              </a:rPr>
              <a:t>(2) F</a:t>
            </a:r>
            <a:r>
              <a:rPr kumimoji="0" lang="en-US" sz="1800" b="0" i="0" u="none" strike="noStrike" kern="1200" cap="none" spc="0" normalizeH="0" baseline="0" noProof="0" dirty="0" err="1">
                <a:ln>
                  <a:noFill/>
                </a:ln>
                <a:solidFill>
                  <a:srgbClr val="0E2841">
                    <a:lumMod val="90000"/>
                    <a:lumOff val="10000"/>
                  </a:srgbClr>
                </a:solidFill>
                <a:effectLst/>
                <a:uLnTx/>
                <a:uFillTx/>
                <a:latin typeface="Cambria" panose="02040503050406030204" pitchFamily="18" charset="0"/>
                <a:ea typeface="Cambria" panose="02040503050406030204" pitchFamily="18" charset="0"/>
                <a:cs typeface="+mn-cs"/>
              </a:rPr>
              <a:t>oreign</a:t>
            </a:r>
            <a:r>
              <a:rPr kumimoji="0" lang="en-US" sz="1800" b="0" i="0" u="none" strike="noStrike" kern="1200" cap="none" spc="0" normalizeH="0" baseline="0" noProof="0" dirty="0">
                <a:ln>
                  <a:noFill/>
                </a:ln>
                <a:solidFill>
                  <a:srgbClr val="0E2841">
                    <a:lumMod val="90000"/>
                    <a:lumOff val="10000"/>
                  </a:srgbClr>
                </a:solidFill>
                <a:effectLst/>
                <a:uLnTx/>
                <a:uFillTx/>
                <a:latin typeface="Cambria" panose="02040503050406030204" pitchFamily="18" charset="0"/>
                <a:ea typeface="Cambria" panose="02040503050406030204" pitchFamily="18" charset="0"/>
                <a:cs typeface="+mn-cs"/>
              </a:rPr>
              <a:t> non-grantor trust for income tax purposes that has an administrative situs in the U.S. (USFNGT) for non-U.S. beneficiaries</a:t>
            </a:r>
          </a:p>
          <a:p>
            <a:pPr lvl="3">
              <a:lnSpc>
                <a:spcPct val="100000"/>
              </a:lnSpc>
              <a:spcBef>
                <a:spcPts val="1200"/>
              </a:spcBef>
              <a:buFont typeface="Courier New" panose="02070309020205020404" pitchFamily="49" charset="0"/>
              <a:buChar char="o"/>
            </a:pPr>
            <a:r>
              <a:rPr kumimoji="0" lang="en-US" b="0" i="0" u="none" strike="noStrike" kern="1200" cap="none" spc="0" normalizeH="0" baseline="0" noProof="0" dirty="0">
                <a:ln>
                  <a:noFill/>
                </a:ln>
                <a:solidFill>
                  <a:srgbClr val="0E2841">
                    <a:lumMod val="90000"/>
                    <a:lumOff val="10000"/>
                  </a:srgbClr>
                </a:solidFill>
                <a:effectLst/>
                <a:uLnTx/>
                <a:uFillTx/>
                <a:latin typeface="Cambria" panose="02040503050406030204" pitchFamily="18" charset="0"/>
                <a:ea typeface="Cambria" panose="02040503050406030204" pitchFamily="18" charset="0"/>
                <a:cs typeface="+mn-cs"/>
              </a:rPr>
              <a:t>No throwback tax or concerns about accumulated income for non-U.S. beneficiaries</a:t>
            </a:r>
          </a:p>
          <a:p>
            <a:pPr lvl="3">
              <a:lnSpc>
                <a:spcPct val="100000"/>
              </a:lnSpc>
              <a:spcBef>
                <a:spcPts val="1200"/>
              </a:spcBef>
              <a:buFont typeface="Courier New" panose="02070309020205020404" pitchFamily="49" charset="0"/>
              <a:buChar char="o"/>
            </a:pPr>
            <a:r>
              <a:rPr kumimoji="0" lang="en-US" sz="1600" b="0" i="0" u="none" strike="noStrike" kern="1200" cap="none" spc="0" normalizeH="0" baseline="0" noProof="0" dirty="0">
                <a:ln>
                  <a:noFill/>
                </a:ln>
                <a:solidFill>
                  <a:srgbClr val="0E2841">
                    <a:lumMod val="90000"/>
                    <a:lumOff val="10000"/>
                  </a:srgbClr>
                </a:solidFill>
                <a:effectLst/>
                <a:uLnTx/>
                <a:uFillTx/>
                <a:latin typeface="Cambria" panose="02040503050406030204" pitchFamily="18" charset="0"/>
                <a:ea typeface="Cambria" panose="02040503050406030204" pitchFamily="18" charset="0"/>
                <a:cs typeface="+mn-cs"/>
              </a:rPr>
              <a:t>If properly drafted and administered, U.S. taxation can be kept to a minimum</a:t>
            </a:r>
          </a:p>
          <a:p>
            <a:pPr>
              <a:lnSpc>
                <a:spcPct val="120000"/>
              </a:lnSpc>
              <a:spcBef>
                <a:spcPts val="1200"/>
              </a:spcBef>
            </a:pPr>
            <a:endParaRPr lang="en-US"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643368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66700" y="362525"/>
            <a:ext cx="10972800" cy="938212"/>
          </a:xfrm>
        </p:spPr>
        <p:txBody>
          <a:bodyPr>
            <a:noAutofit/>
          </a:bodyPr>
          <a:lstStyle/>
          <a:p>
            <a:r>
              <a:rPr lang="en-US" sz="3200" b="1" dirty="0">
                <a:solidFill>
                  <a:schemeClr val="tx2">
                    <a:lumMod val="90000"/>
                    <a:lumOff val="10000"/>
                  </a:schemeClr>
                </a:solidFill>
                <a:latin typeface="Century Gothic" panose="020B0502020202020204" pitchFamily="34" charset="0"/>
              </a:rPr>
              <a:t>Tax and Legal Implications to Onshoring</a:t>
            </a:r>
            <a:endParaRPr lang="en-US" sz="3200" b="1" i="1" dirty="0">
              <a:solidFill>
                <a:schemeClr val="tx2">
                  <a:lumMod val="90000"/>
                  <a:lumOff val="10000"/>
                </a:schemeClr>
              </a:solidFill>
              <a:latin typeface="Century Gothic" panose="020B0502020202020204" pitchFamily="34" charset="0"/>
            </a:endParaRPr>
          </a:p>
        </p:txBody>
      </p:sp>
      <p:sp>
        <p:nvSpPr>
          <p:cNvPr id="5" name="Content Placeholder 29"/>
          <p:cNvSpPr txBox="1"/>
          <p:nvPr/>
        </p:nvSpPr>
        <p:spPr>
          <a:xfrm>
            <a:off x="504827" y="1223394"/>
            <a:ext cx="10877548" cy="5463155"/>
          </a:xfrm>
          <a:prstGeom prst="rect">
            <a:avLst/>
          </a:prstGeom>
          <a:noFill/>
          <a:ln w="38100" cmpd="sng">
            <a:noFill/>
          </a:ln>
        </p:spPr>
        <p:txBody>
          <a:bodyPr lIns="91440" tIns="0" rIns="0" bIns="0"/>
          <a:lstStyle>
            <a:lvl1pPr marL="342840" indent="-342840" algn="l" defTabSz="9142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21" indent="-285701" algn="l" defTabSz="91424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800" indent="-228560" algn="l" defTabSz="91424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992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04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16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28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0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52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600"/>
              </a:spcBef>
              <a:spcAft>
                <a:spcPts val="600"/>
              </a:spcAft>
            </a:pPr>
            <a:r>
              <a:rPr lang="en-US" sz="1800" b="1" dirty="0">
                <a:solidFill>
                  <a:srgbClr val="000000"/>
                </a:solidFill>
                <a:latin typeface="Cambria" panose="02040503050406030204" pitchFamily="18" charset="0"/>
                <a:ea typeface="Cambria" panose="02040503050406030204" pitchFamily="18" charset="0"/>
              </a:rPr>
              <a:t>During lifetime of Settlor</a:t>
            </a:r>
          </a:p>
          <a:p>
            <a:pPr lvl="1">
              <a:spcBef>
                <a:spcPts val="600"/>
              </a:spcBef>
              <a:spcAft>
                <a:spcPts val="600"/>
              </a:spcAft>
              <a:buFont typeface="Wingdings" panose="05000000000000000000" pitchFamily="2" charset="2"/>
              <a:buChar char="Ø"/>
            </a:pPr>
            <a:r>
              <a:rPr lang="en-US" sz="1600" dirty="0">
                <a:solidFill>
                  <a:srgbClr val="000000"/>
                </a:solidFill>
                <a:latin typeface="Cambria" panose="02040503050406030204" pitchFamily="18" charset="0"/>
                <a:ea typeface="Cambria" panose="02040503050406030204" pitchFamily="18" charset="0"/>
              </a:rPr>
              <a:t>Foreign beneficiaries </a:t>
            </a:r>
          </a:p>
          <a:p>
            <a:pPr lvl="2">
              <a:spcBef>
                <a:spcPts val="600"/>
              </a:spcBef>
              <a:spcAft>
                <a:spcPts val="600"/>
              </a:spcAft>
              <a:buFont typeface="Courier New" panose="02070309020205020404" pitchFamily="49" charset="0"/>
              <a:buChar char="o"/>
            </a:pPr>
            <a:r>
              <a:rPr lang="en-US" sz="1600" dirty="0">
                <a:solidFill>
                  <a:srgbClr val="000000"/>
                </a:solidFill>
                <a:latin typeface="Cambria" panose="02040503050406030204" pitchFamily="18" charset="0"/>
                <a:ea typeface="Cambria" panose="02040503050406030204" pitchFamily="18" charset="0"/>
              </a:rPr>
              <a:t>Benefit from maintaining a FGT offshore as a Foreign Non-Grantor Trust (FNGT) </a:t>
            </a:r>
          </a:p>
          <a:p>
            <a:pPr lvl="2">
              <a:spcBef>
                <a:spcPts val="600"/>
              </a:spcBef>
              <a:spcAft>
                <a:spcPts val="600"/>
              </a:spcAft>
              <a:buFont typeface="Courier New" panose="02070309020205020404" pitchFamily="49" charset="0"/>
              <a:buChar char="o"/>
            </a:pPr>
            <a:r>
              <a:rPr lang="en-US" sz="1600" dirty="0">
                <a:solidFill>
                  <a:srgbClr val="000000"/>
                </a:solidFill>
                <a:latin typeface="Cambria" panose="02040503050406030204" pitchFamily="18" charset="0"/>
                <a:ea typeface="Cambria" panose="02040503050406030204" pitchFamily="18" charset="0"/>
              </a:rPr>
              <a:t>Can avoid U.S. income and estate taxes if no U.S. situs assets or </a:t>
            </a:r>
            <a:br>
              <a:rPr lang="en-US" sz="1600" dirty="0">
                <a:solidFill>
                  <a:srgbClr val="000000"/>
                </a:solidFill>
                <a:latin typeface="Cambria" panose="02040503050406030204" pitchFamily="18" charset="0"/>
                <a:ea typeface="Cambria" panose="02040503050406030204" pitchFamily="18" charset="0"/>
              </a:rPr>
            </a:br>
            <a:r>
              <a:rPr lang="en-US" sz="1600" dirty="0">
                <a:solidFill>
                  <a:srgbClr val="000000"/>
                </a:solidFill>
                <a:latin typeface="Cambria" panose="02040503050406030204" pitchFamily="18" charset="0"/>
                <a:ea typeface="Cambria" panose="02040503050406030204" pitchFamily="18" charset="0"/>
              </a:rPr>
              <a:t>U.S. business income</a:t>
            </a:r>
          </a:p>
          <a:p>
            <a:pPr lvl="1">
              <a:spcBef>
                <a:spcPts val="600"/>
              </a:spcBef>
              <a:spcAft>
                <a:spcPts val="600"/>
              </a:spcAft>
              <a:buFont typeface="Wingdings" panose="05000000000000000000" pitchFamily="2" charset="2"/>
              <a:buChar char="Ø"/>
            </a:pPr>
            <a:r>
              <a:rPr lang="en-US" sz="1600" dirty="0">
                <a:solidFill>
                  <a:srgbClr val="000000"/>
                </a:solidFill>
                <a:latin typeface="Cambria" panose="02040503050406030204" pitchFamily="18" charset="0"/>
                <a:ea typeface="Cambria" panose="02040503050406030204" pitchFamily="18" charset="0"/>
              </a:rPr>
              <a:t>U.S. beneficiaries</a:t>
            </a:r>
          </a:p>
          <a:p>
            <a:pPr lvl="2">
              <a:spcBef>
                <a:spcPts val="600"/>
              </a:spcBef>
              <a:spcAft>
                <a:spcPts val="600"/>
              </a:spcAft>
              <a:buFont typeface="Courier New" panose="02070309020205020404" pitchFamily="49" charset="0"/>
              <a:buChar char="o"/>
            </a:pPr>
            <a:r>
              <a:rPr lang="en-US" sz="1600" dirty="0">
                <a:solidFill>
                  <a:srgbClr val="000000"/>
                </a:solidFill>
                <a:latin typeface="Cambria" panose="02040503050406030204" pitchFamily="18" charset="0"/>
                <a:ea typeface="Cambria" panose="02040503050406030204" pitchFamily="18" charset="0"/>
              </a:rPr>
              <a:t>Benefit from the FGT remaining offshore</a:t>
            </a:r>
          </a:p>
          <a:p>
            <a:pPr lvl="1">
              <a:spcBef>
                <a:spcPts val="600"/>
              </a:spcBef>
              <a:spcAft>
                <a:spcPts val="600"/>
              </a:spcAft>
              <a:buFont typeface="Wingdings" panose="05000000000000000000" pitchFamily="2" charset="2"/>
              <a:buChar char="Ø"/>
            </a:pPr>
            <a:r>
              <a:rPr lang="en-US" sz="1600" dirty="0">
                <a:solidFill>
                  <a:srgbClr val="000000"/>
                </a:solidFill>
                <a:latin typeface="Cambria" panose="02040503050406030204" pitchFamily="18" charset="0"/>
                <a:ea typeface="Cambria" panose="02040503050406030204" pitchFamily="18" charset="0"/>
              </a:rPr>
              <a:t>Note that foreign beneficiaries can become U.S. persons for tax purposes in the future</a:t>
            </a:r>
          </a:p>
          <a:p>
            <a:pPr lvl="2">
              <a:spcBef>
                <a:spcPts val="600"/>
              </a:spcBef>
              <a:spcAft>
                <a:spcPts val="600"/>
              </a:spcAft>
              <a:buFont typeface="Courier New" panose="02070309020205020404" pitchFamily="49" charset="0"/>
              <a:buChar char="o"/>
            </a:pPr>
            <a:r>
              <a:rPr lang="en-US" sz="1600" dirty="0">
                <a:solidFill>
                  <a:srgbClr val="000000"/>
                </a:solidFill>
                <a:latin typeface="Cambria" panose="02040503050406030204" pitchFamily="18" charset="0"/>
                <a:ea typeface="Cambria" panose="02040503050406030204" pitchFamily="18" charset="0"/>
              </a:rPr>
              <a:t>Concerns relating to accumulated income</a:t>
            </a:r>
          </a:p>
          <a:p>
            <a:pPr lvl="2">
              <a:spcBef>
                <a:spcPts val="600"/>
              </a:spcBef>
              <a:spcAft>
                <a:spcPts val="600"/>
              </a:spcAft>
              <a:buFont typeface="Courier New" panose="02070309020205020404" pitchFamily="49" charset="0"/>
              <a:buChar char="o"/>
            </a:pPr>
            <a:r>
              <a:rPr lang="en-US" sz="1600" dirty="0">
                <a:solidFill>
                  <a:srgbClr val="000000"/>
                </a:solidFill>
                <a:latin typeface="Cambria" panose="02040503050406030204" pitchFamily="18" charset="0"/>
                <a:ea typeface="Cambria" panose="02040503050406030204" pitchFamily="18" charset="0"/>
              </a:rPr>
              <a:t>Burdensome reporting requirements</a:t>
            </a:r>
          </a:p>
          <a:p>
            <a:pPr>
              <a:spcBef>
                <a:spcPts val="600"/>
              </a:spcBef>
              <a:spcAft>
                <a:spcPts val="600"/>
              </a:spcAft>
            </a:pPr>
            <a:r>
              <a:rPr lang="en-US" sz="2000" b="1" dirty="0">
                <a:solidFill>
                  <a:srgbClr val="000000"/>
                </a:solidFill>
                <a:latin typeface="Cambria" panose="02040503050406030204" pitchFamily="18" charset="0"/>
                <a:ea typeface="Cambria" panose="02040503050406030204" pitchFamily="18" charset="0"/>
              </a:rPr>
              <a:t>Upon Death of Settlor</a:t>
            </a:r>
          </a:p>
          <a:p>
            <a:pPr lvl="1">
              <a:spcBef>
                <a:spcPts val="600"/>
              </a:spcBef>
              <a:spcAft>
                <a:spcPts val="600"/>
              </a:spcAft>
            </a:pPr>
            <a:r>
              <a:rPr lang="en-US" sz="1600" dirty="0">
                <a:solidFill>
                  <a:srgbClr val="000000"/>
                </a:solidFill>
                <a:latin typeface="Cambria" panose="02040503050406030204" pitchFamily="18" charset="0"/>
                <a:ea typeface="Cambria" panose="02040503050406030204" pitchFamily="18" charset="0"/>
              </a:rPr>
              <a:t>U.S. beneficiaries</a:t>
            </a:r>
          </a:p>
          <a:p>
            <a:pPr lvl="2">
              <a:spcBef>
                <a:spcPts val="600"/>
              </a:spcBef>
              <a:spcAft>
                <a:spcPts val="600"/>
              </a:spcAft>
              <a:buFont typeface="Wingdings" panose="05000000000000000000" pitchFamily="2" charset="2"/>
              <a:buChar char="Ø"/>
            </a:pPr>
            <a:r>
              <a:rPr lang="en-US" sz="1600" dirty="0">
                <a:solidFill>
                  <a:srgbClr val="000000"/>
                </a:solidFill>
                <a:latin typeface="Cambria" panose="02040503050406030204" pitchFamily="18" charset="0"/>
                <a:ea typeface="Cambria" panose="02040503050406030204" pitchFamily="18" charset="0"/>
              </a:rPr>
              <a:t>Throwback tax on accumulated income in FNGT with U.S. beneficiaries</a:t>
            </a:r>
          </a:p>
          <a:p>
            <a:pPr lvl="2">
              <a:spcBef>
                <a:spcPts val="600"/>
              </a:spcBef>
              <a:spcAft>
                <a:spcPts val="600"/>
              </a:spcAft>
              <a:buFont typeface="Wingdings" panose="05000000000000000000" pitchFamily="2" charset="2"/>
              <a:buChar char="Ø"/>
            </a:pPr>
            <a:r>
              <a:rPr lang="en-US" sz="1600" dirty="0">
                <a:solidFill>
                  <a:srgbClr val="000000"/>
                </a:solidFill>
                <a:latin typeface="Cambria" panose="02040503050406030204" pitchFamily="18" charset="0"/>
                <a:ea typeface="Cambria" panose="02040503050406030204" pitchFamily="18" charset="0"/>
              </a:rPr>
              <a:t>Burdensome reporting of offshore accounts and assets</a:t>
            </a:r>
          </a:p>
          <a:p>
            <a:pPr lvl="2">
              <a:spcBef>
                <a:spcPts val="600"/>
              </a:spcBef>
              <a:spcAft>
                <a:spcPts val="600"/>
              </a:spcAft>
              <a:buFont typeface="Wingdings" panose="05000000000000000000" pitchFamily="2" charset="2"/>
              <a:buChar char="Ø"/>
            </a:pPr>
            <a:endParaRPr lang="en-US" sz="1200" b="1" dirty="0">
              <a:solidFill>
                <a:srgbClr val="000000"/>
              </a:solidFill>
              <a:latin typeface="Cambria" panose="02040503050406030204" pitchFamily="18" charset="0"/>
              <a:ea typeface="Cambria" panose="02040503050406030204" pitchFamily="18" charset="0"/>
            </a:endParaRPr>
          </a:p>
          <a:p>
            <a:pPr lvl="1">
              <a:spcBef>
                <a:spcPts val="600"/>
              </a:spcBef>
              <a:spcAft>
                <a:spcPts val="600"/>
              </a:spcAft>
            </a:pPr>
            <a:endParaRPr lang="en-US" sz="1600" b="1" dirty="0">
              <a:solidFill>
                <a:srgbClr val="000000"/>
              </a:solidFill>
              <a:latin typeface="Cambria" panose="02040503050406030204" pitchFamily="18" charset="0"/>
              <a:ea typeface="Cambria" panose="02040503050406030204" pitchFamily="18" charset="0"/>
            </a:endParaRPr>
          </a:p>
          <a:p>
            <a:pPr marL="457120" lvl="1" indent="0">
              <a:spcBef>
                <a:spcPts val="600"/>
              </a:spcBef>
              <a:spcAft>
                <a:spcPts val="600"/>
              </a:spcAft>
              <a:buNone/>
            </a:pPr>
            <a:endParaRPr lang="en-US" sz="1600" dirty="0">
              <a:solidFill>
                <a:srgbClr val="00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43503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8AF97-5775-5C62-A73D-BA84440A20E0}"/>
              </a:ext>
            </a:extLst>
          </p:cNvPr>
          <p:cNvSpPr>
            <a:spLocks noGrp="1"/>
          </p:cNvSpPr>
          <p:nvPr>
            <p:ph type="title"/>
          </p:nvPr>
        </p:nvSpPr>
        <p:spPr/>
        <p:txBody>
          <a:bodyPr>
            <a:normAutofit/>
          </a:bodyPr>
          <a:lstStyle/>
          <a:p>
            <a:r>
              <a:rPr lang="en-US" sz="4000" b="1" dirty="0">
                <a:solidFill>
                  <a:schemeClr val="tx2">
                    <a:lumMod val="90000"/>
                    <a:lumOff val="10000"/>
                  </a:schemeClr>
                </a:solidFill>
                <a:latin typeface="Century Gothic" panose="020B0502020202020204" pitchFamily="34" charset="0"/>
              </a:rPr>
              <a:t>Factors to Consider When Onshoring</a:t>
            </a:r>
          </a:p>
        </p:txBody>
      </p:sp>
      <p:graphicFrame>
        <p:nvGraphicFramePr>
          <p:cNvPr id="4" name="Content Placeholder 3">
            <a:extLst>
              <a:ext uri="{FF2B5EF4-FFF2-40B4-BE49-F238E27FC236}">
                <a16:creationId xmlns:a16="http://schemas.microsoft.com/office/drawing/2014/main" id="{E9F870CB-1679-E4A8-5890-23AF8F16AB82}"/>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9441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55233-A0B8-D68E-1291-DF9352F46B89}"/>
              </a:ext>
            </a:extLst>
          </p:cNvPr>
          <p:cNvSpPr>
            <a:spLocks noGrp="1"/>
          </p:cNvSpPr>
          <p:nvPr>
            <p:ph type="title"/>
          </p:nvPr>
        </p:nvSpPr>
        <p:spPr/>
        <p:txBody>
          <a:bodyPr>
            <a:normAutofit/>
          </a:bodyPr>
          <a:lstStyle/>
          <a:p>
            <a:r>
              <a:rPr lang="en-US" sz="4000" b="1" dirty="0">
                <a:solidFill>
                  <a:schemeClr val="tx2">
                    <a:lumMod val="90000"/>
                    <a:lumOff val="10000"/>
                  </a:schemeClr>
                </a:solidFill>
                <a:latin typeface="Century Gothic" panose="020B0502020202020204" pitchFamily="34" charset="0"/>
              </a:rPr>
              <a:t>Common Strategies for Passing the Control Test</a:t>
            </a:r>
          </a:p>
        </p:txBody>
      </p:sp>
      <p:graphicFrame>
        <p:nvGraphicFramePr>
          <p:cNvPr id="5" name="Content Placeholder 4">
            <a:extLst>
              <a:ext uri="{FF2B5EF4-FFF2-40B4-BE49-F238E27FC236}">
                <a16:creationId xmlns:a16="http://schemas.microsoft.com/office/drawing/2014/main" id="{01F156A8-78E5-E01D-F1CC-9B21C4CA5D07}"/>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1945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B7D21-0831-6BB0-0DAD-6BA2950A2861}"/>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B0EF66-791B-ABC9-91D8-C5926BED121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4CBE33-AE55-0842-AB42-C7884F52FA9E}" type="slidenum">
              <a:rPr kumimoji="0" lang="en-US" sz="1100" b="0" i="0" u="none" strike="noStrike" kern="1200" cap="none" spc="0" normalizeH="0" baseline="0" noProof="0" smtClean="0">
                <a:ln>
                  <a:noFill/>
                </a:ln>
                <a:solidFill>
                  <a:srgbClr val="0B2B43"/>
                </a:solidFill>
                <a:effectLst/>
                <a:uLnTx/>
                <a:uFillTx/>
                <a:latin typeface="Century Gothic" panose="020B0502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100" b="0" i="0" u="none" strike="noStrike" kern="1200" cap="none" spc="0" normalizeH="0" baseline="0" noProof="0" dirty="0">
              <a:ln>
                <a:noFill/>
              </a:ln>
              <a:solidFill>
                <a:srgbClr val="0B2B43"/>
              </a:solidFill>
              <a:effectLst/>
              <a:uLnTx/>
              <a:uFillTx/>
              <a:latin typeface="Century Gothic" panose="020B0502020202020204" pitchFamily="34" charset="0"/>
              <a:ea typeface="+mn-ea"/>
              <a:cs typeface="+mn-cs"/>
            </a:endParaRPr>
          </a:p>
        </p:txBody>
      </p:sp>
      <p:sp>
        <p:nvSpPr>
          <p:cNvPr id="2" name="Title 1">
            <a:extLst>
              <a:ext uri="{FF2B5EF4-FFF2-40B4-BE49-F238E27FC236}">
                <a16:creationId xmlns:a16="http://schemas.microsoft.com/office/drawing/2014/main" id="{5EEF74C5-97BA-225B-0F70-9FE034FD618D}"/>
              </a:ext>
            </a:extLst>
          </p:cNvPr>
          <p:cNvSpPr>
            <a:spLocks noGrp="1"/>
          </p:cNvSpPr>
          <p:nvPr>
            <p:ph type="title" idx="4294967295"/>
          </p:nvPr>
        </p:nvSpPr>
        <p:spPr>
          <a:xfrm>
            <a:off x="450573" y="327679"/>
            <a:ext cx="10515600" cy="461963"/>
          </a:xfrm>
        </p:spPr>
        <p:txBody>
          <a:bodyPr>
            <a:noAutofit/>
          </a:bodyPr>
          <a:lstStyle/>
          <a:p>
            <a:r>
              <a:rPr lang="en-US" sz="3600" b="1" dirty="0">
                <a:solidFill>
                  <a:schemeClr val="tx2">
                    <a:lumMod val="90000"/>
                    <a:lumOff val="10000"/>
                  </a:schemeClr>
                </a:solidFill>
              </a:rPr>
              <a:t>Foreign Trusts: What Makes a Trust Foreign vs US?  </a:t>
            </a:r>
          </a:p>
        </p:txBody>
      </p:sp>
      <p:sp>
        <p:nvSpPr>
          <p:cNvPr id="4" name="Content Placeholder 3">
            <a:extLst>
              <a:ext uri="{FF2B5EF4-FFF2-40B4-BE49-F238E27FC236}">
                <a16:creationId xmlns:a16="http://schemas.microsoft.com/office/drawing/2014/main" id="{5D147D9F-05A1-2F8D-E3AD-C651EB0796B3}"/>
              </a:ext>
            </a:extLst>
          </p:cNvPr>
          <p:cNvSpPr>
            <a:spLocks noGrp="1"/>
          </p:cNvSpPr>
          <p:nvPr>
            <p:ph sz="quarter" idx="4294967295"/>
          </p:nvPr>
        </p:nvSpPr>
        <p:spPr>
          <a:xfrm>
            <a:off x="450573" y="1427295"/>
            <a:ext cx="4700588" cy="3325813"/>
          </a:xfrm>
        </p:spPr>
        <p:txBody>
          <a:bodyPr>
            <a:normAutofit fontScale="62500" lnSpcReduction="20000"/>
          </a:bodyPr>
          <a:lstStyle/>
          <a:p>
            <a:pPr marL="0" marR="457200" lvl="0" indent="0">
              <a:buNone/>
            </a:pPr>
            <a:r>
              <a:rPr lang="en-US" b="1" dirty="0">
                <a:latin typeface="Cambria" panose="02040503050406030204" pitchFamily="18" charset="0"/>
                <a:ea typeface="Cambria" panose="02040503050406030204" pitchFamily="18" charset="0"/>
              </a:rPr>
              <a:t>THE COURT TEST</a:t>
            </a:r>
          </a:p>
          <a:p>
            <a:pPr marL="342900" marR="457200" lvl="0" indent="-342900">
              <a:buFont typeface="Symbol" panose="05050102010706020507" pitchFamily="18" charset="2"/>
              <a:buChar char=""/>
            </a:pPr>
            <a:r>
              <a:rPr lang="en-US" dirty="0">
                <a:latin typeface="Cambria" panose="02040503050406030204" pitchFamily="18" charset="0"/>
                <a:ea typeface="Cambria" panose="02040503050406030204" pitchFamily="18" charset="0"/>
              </a:rPr>
              <a:t>A US court must be able to exercise primary jurisdiction over trust administration</a:t>
            </a:r>
          </a:p>
          <a:p>
            <a:pPr marL="342900" marR="457200" lvl="0" indent="-342900">
              <a:buFont typeface="Symbol" panose="05050102010706020507" pitchFamily="18" charset="2"/>
              <a:buChar char=""/>
            </a:pPr>
            <a:r>
              <a:rPr lang="en-US" dirty="0">
                <a:latin typeface="Cambria" panose="02040503050406030204" pitchFamily="18" charset="0"/>
                <a:ea typeface="Cambria" panose="02040503050406030204" pitchFamily="18" charset="0"/>
              </a:rPr>
              <a:t>Usually when the control test is met, the court test is met, so less focus is put on it. But what if the trustee is a US person living outside of the US? That Trustee should come to the US for meetings regarding trust administration.  It is best also to have a trustee that resides in the US</a:t>
            </a:r>
          </a:p>
          <a:p>
            <a:pPr marL="0" indent="0">
              <a:buNone/>
            </a:pPr>
            <a:endParaRPr lang="en-US" dirty="0">
              <a:latin typeface="Cambria" panose="02040503050406030204" pitchFamily="18" charset="0"/>
              <a:ea typeface="Cambria" panose="02040503050406030204" pitchFamily="18" charset="0"/>
            </a:endParaRPr>
          </a:p>
          <a:p>
            <a:endParaRPr lang="en-US" dirty="0"/>
          </a:p>
        </p:txBody>
      </p:sp>
      <p:sp>
        <p:nvSpPr>
          <p:cNvPr id="5" name="Content Placeholder 3">
            <a:extLst>
              <a:ext uri="{FF2B5EF4-FFF2-40B4-BE49-F238E27FC236}">
                <a16:creationId xmlns:a16="http://schemas.microsoft.com/office/drawing/2014/main" id="{7446BA9F-F2F8-18F8-B7B6-C2D4E9FFA2B0}"/>
              </a:ext>
            </a:extLst>
          </p:cNvPr>
          <p:cNvSpPr txBox="1">
            <a:spLocks/>
          </p:cNvSpPr>
          <p:nvPr/>
        </p:nvSpPr>
        <p:spPr>
          <a:xfrm>
            <a:off x="5519046" y="1406697"/>
            <a:ext cx="5346422" cy="373375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457200" lvl="0" indent="0" algn="l" defTabSz="914400" rtl="0" eaLnBrk="1" fontAlgn="auto" latinLnBrk="0" hangingPunct="1">
              <a:lnSpc>
                <a:spcPct val="90000"/>
              </a:lnSpc>
              <a:spcBef>
                <a:spcPts val="500"/>
              </a:spcBef>
              <a:spcAft>
                <a:spcPts val="600"/>
              </a:spcAft>
              <a:buClr>
                <a:srgbClr val="991636"/>
              </a:buClr>
              <a:buSzTx/>
              <a:buFont typeface="Arial" panose="020B0604020202020204" pitchFamily="34" charset="0"/>
              <a:buNone/>
              <a:tabLst/>
              <a:defRPr/>
            </a:pPr>
            <a:r>
              <a:rPr kumimoji="0" lang="en-US" sz="1800" b="1" i="0" u="none" strike="noStrike" kern="1200" cap="none" spc="0" normalizeH="0" baseline="0" noProof="0" dirty="0">
                <a:ln>
                  <a:noFill/>
                </a:ln>
                <a:solidFill>
                  <a:srgbClr val="0B2B43"/>
                </a:solidFill>
                <a:effectLst/>
                <a:uLnTx/>
                <a:uFillTx/>
                <a:ea typeface="Cambria" panose="02040503050406030204" pitchFamily="18" charset="0"/>
              </a:rPr>
              <a:t>THE CONTROL TEST</a:t>
            </a:r>
          </a:p>
          <a:p>
            <a:pPr marL="342900" marR="457200" lvl="0" indent="-342900" algn="l" defTabSz="914400" rtl="0" eaLnBrk="1" fontAlgn="auto" latinLnBrk="0" hangingPunct="1">
              <a:lnSpc>
                <a:spcPct val="90000"/>
              </a:lnSpc>
              <a:spcBef>
                <a:spcPts val="500"/>
              </a:spcBef>
              <a:spcAft>
                <a:spcPts val="600"/>
              </a:spcAft>
              <a:buClr>
                <a:srgbClr val="991636"/>
              </a:buClr>
              <a:buSzTx/>
              <a:buFont typeface="Symbol" panose="05050102010706020507" pitchFamily="18" charset="2"/>
              <a:buChar char=""/>
              <a:tabLst/>
              <a:defRPr/>
            </a:pPr>
            <a:r>
              <a:rPr kumimoji="0" lang="en-US" sz="1800" b="0" i="0" u="none" strike="noStrike" kern="1200" cap="none" spc="0" normalizeH="0" baseline="0" noProof="0" dirty="0">
                <a:ln>
                  <a:noFill/>
                </a:ln>
                <a:solidFill>
                  <a:srgbClr val="0B2B43"/>
                </a:solidFill>
                <a:effectLst/>
                <a:uLnTx/>
                <a:uFillTx/>
                <a:ea typeface="Cambria" panose="02040503050406030204" pitchFamily="18" charset="0"/>
              </a:rPr>
              <a:t>One or more US persons must have the authority to control all “substantial decisions” in the trust so no non-US person can have veto power over any substantial decision. Examples of substantial decisions:</a:t>
            </a:r>
          </a:p>
          <a:p>
            <a:pPr marL="342900" marR="457200" lvl="0" indent="-342900" algn="l" defTabSz="914400" rtl="0" eaLnBrk="1" fontAlgn="auto" latinLnBrk="0" hangingPunct="1">
              <a:lnSpc>
                <a:spcPct val="90000"/>
              </a:lnSpc>
              <a:spcBef>
                <a:spcPts val="500"/>
              </a:spcBef>
              <a:spcAft>
                <a:spcPts val="600"/>
              </a:spcAft>
              <a:buClr>
                <a:srgbClr val="991636"/>
              </a:buClr>
              <a:buSzTx/>
              <a:buFont typeface="Symbol" panose="05050102010706020507" pitchFamily="18" charset="2"/>
              <a:buChar char=""/>
              <a:tabLst/>
              <a:defRPr/>
            </a:pPr>
            <a:r>
              <a:rPr kumimoji="0" lang="en-US" sz="1800" b="0" i="0" u="none" strike="noStrike" kern="1200" cap="none" spc="0" normalizeH="0" baseline="0" noProof="0" dirty="0">
                <a:ln>
                  <a:noFill/>
                </a:ln>
                <a:solidFill>
                  <a:srgbClr val="0B2B43"/>
                </a:solidFill>
                <a:effectLst/>
                <a:uLnTx/>
                <a:uFillTx/>
                <a:ea typeface="Cambria" panose="02040503050406030204" pitchFamily="18" charset="0"/>
              </a:rPr>
              <a:t>Whether and when to distribute income or corpus</a:t>
            </a:r>
          </a:p>
          <a:p>
            <a:pPr marL="342900" marR="457200" lvl="0" indent="-342900" algn="l" defTabSz="914400" rtl="0" eaLnBrk="1" fontAlgn="auto" latinLnBrk="0" hangingPunct="1">
              <a:lnSpc>
                <a:spcPct val="90000"/>
              </a:lnSpc>
              <a:spcBef>
                <a:spcPts val="500"/>
              </a:spcBef>
              <a:spcAft>
                <a:spcPts val="600"/>
              </a:spcAft>
              <a:buClr>
                <a:srgbClr val="991636"/>
              </a:buClr>
              <a:buSzTx/>
              <a:buFont typeface="Symbol" panose="05050102010706020507" pitchFamily="18" charset="2"/>
              <a:buChar char=""/>
              <a:tabLst/>
              <a:defRPr/>
            </a:pPr>
            <a:r>
              <a:rPr kumimoji="0" lang="en-US" sz="1800" b="0" i="0" u="none" strike="noStrike" kern="1200" cap="none" spc="0" normalizeH="0" baseline="0" noProof="0" dirty="0">
                <a:ln>
                  <a:noFill/>
                </a:ln>
                <a:solidFill>
                  <a:srgbClr val="0B2B43"/>
                </a:solidFill>
                <a:effectLst/>
                <a:uLnTx/>
                <a:uFillTx/>
                <a:ea typeface="Cambria" panose="02040503050406030204" pitchFamily="18" charset="0"/>
              </a:rPr>
              <a:t>The selection of beneficiaries</a:t>
            </a:r>
          </a:p>
          <a:p>
            <a:pPr marL="342900" marR="457200" lvl="0" indent="-342900" algn="l" defTabSz="914400" rtl="0" eaLnBrk="1" fontAlgn="auto" latinLnBrk="0" hangingPunct="1">
              <a:lnSpc>
                <a:spcPct val="90000"/>
              </a:lnSpc>
              <a:spcBef>
                <a:spcPts val="500"/>
              </a:spcBef>
              <a:spcAft>
                <a:spcPts val="600"/>
              </a:spcAft>
              <a:buClr>
                <a:srgbClr val="991636"/>
              </a:buClr>
              <a:buSzTx/>
              <a:buFont typeface="Symbol" panose="05050102010706020507" pitchFamily="18" charset="2"/>
              <a:buChar char=""/>
              <a:tabLst/>
              <a:defRPr/>
            </a:pPr>
            <a:r>
              <a:rPr kumimoji="0" lang="en-US" sz="1800" b="0" i="0" u="none" strike="noStrike" kern="1200" cap="none" spc="0" normalizeH="0" baseline="0" noProof="0" dirty="0">
                <a:ln>
                  <a:noFill/>
                </a:ln>
                <a:solidFill>
                  <a:srgbClr val="0B2B43"/>
                </a:solidFill>
                <a:effectLst/>
                <a:uLnTx/>
                <a:uFillTx/>
                <a:ea typeface="Cambria" panose="02040503050406030204" pitchFamily="18" charset="0"/>
              </a:rPr>
              <a:t>Whether to terminate the trust</a:t>
            </a:r>
          </a:p>
          <a:p>
            <a:pPr marL="342900" marR="457200" lvl="0" indent="-342900" algn="l" defTabSz="914400" rtl="0" eaLnBrk="1" fontAlgn="auto" latinLnBrk="0" hangingPunct="1">
              <a:lnSpc>
                <a:spcPct val="90000"/>
              </a:lnSpc>
              <a:spcBef>
                <a:spcPts val="500"/>
              </a:spcBef>
              <a:spcAft>
                <a:spcPts val="600"/>
              </a:spcAft>
              <a:buClr>
                <a:srgbClr val="991636"/>
              </a:buClr>
              <a:buSzTx/>
              <a:buFont typeface="Symbol" panose="05050102010706020507" pitchFamily="18" charset="2"/>
              <a:buChar char=""/>
              <a:tabLst/>
              <a:defRPr/>
            </a:pPr>
            <a:r>
              <a:rPr kumimoji="0" lang="en-US" sz="1800" b="0" i="0" u="none" strike="noStrike" kern="1200" cap="none" spc="0" normalizeH="0" baseline="0" noProof="0" dirty="0">
                <a:ln>
                  <a:noFill/>
                </a:ln>
                <a:solidFill>
                  <a:srgbClr val="0B2B43"/>
                </a:solidFill>
                <a:effectLst/>
                <a:uLnTx/>
                <a:uFillTx/>
                <a:ea typeface="Cambria" panose="02040503050406030204" pitchFamily="18" charset="0"/>
              </a:rPr>
              <a:t>Whether to remove, add or replace a trustee</a:t>
            </a:r>
          </a:p>
          <a:p>
            <a:pPr marL="342900" marR="457200" lvl="0" indent="-342900" algn="l" defTabSz="914400" rtl="0" eaLnBrk="1" fontAlgn="auto" latinLnBrk="0" hangingPunct="1">
              <a:lnSpc>
                <a:spcPct val="90000"/>
              </a:lnSpc>
              <a:spcBef>
                <a:spcPts val="500"/>
              </a:spcBef>
              <a:spcAft>
                <a:spcPts val="600"/>
              </a:spcAft>
              <a:buClr>
                <a:srgbClr val="991636"/>
              </a:buClr>
              <a:buSzTx/>
              <a:buFont typeface="Symbol" panose="05050102010706020507" pitchFamily="18" charset="2"/>
              <a:buChar char=""/>
              <a:tabLst/>
              <a:defRPr/>
            </a:pPr>
            <a:r>
              <a:rPr kumimoji="0" lang="en-US" sz="1800" b="0" i="0" u="none" strike="noStrike" kern="1200" cap="none" spc="0" normalizeH="0" baseline="0" noProof="0" dirty="0">
                <a:ln>
                  <a:noFill/>
                </a:ln>
                <a:solidFill>
                  <a:srgbClr val="0B2B43"/>
                </a:solidFill>
                <a:effectLst/>
                <a:uLnTx/>
                <a:uFillTx/>
                <a:ea typeface="Cambria" panose="02040503050406030204" pitchFamily="18" charset="0"/>
              </a:rPr>
              <a:t>Investment Advisors’ or Protectors’ powers often include substantial decisions</a:t>
            </a:r>
          </a:p>
          <a:p>
            <a:pPr marL="0" marR="457200" lvl="0" indent="0" algn="l" defTabSz="914400" rtl="0" eaLnBrk="1" fontAlgn="auto" latinLnBrk="0" hangingPunct="1">
              <a:lnSpc>
                <a:spcPct val="90000"/>
              </a:lnSpc>
              <a:spcBef>
                <a:spcPts val="500"/>
              </a:spcBef>
              <a:spcAft>
                <a:spcPts val="600"/>
              </a:spcAft>
              <a:buClr>
                <a:srgbClr val="991636"/>
              </a:buClr>
              <a:buSzTx/>
              <a:buFont typeface="Arial" panose="020B0604020202020204" pitchFamily="34" charset="0"/>
              <a:buNone/>
              <a:tabLst/>
              <a:defRPr/>
            </a:pPr>
            <a:endParaRPr kumimoji="0" lang="en-US" sz="1800" b="0" i="0" u="none" strike="noStrike" kern="1200" cap="none" spc="0" normalizeH="0" baseline="0" noProof="0" dirty="0">
              <a:ln>
                <a:noFill/>
              </a:ln>
              <a:solidFill>
                <a:srgbClr val="0B2B43"/>
              </a:solidFill>
              <a:effectLst/>
              <a:uLnTx/>
              <a:uFillTx/>
              <a:latin typeface="Times New Roman" panose="02020603050405020304" pitchFamily="18" charset="0"/>
              <a:ea typeface="Times New Roman" panose="02020603050405020304" pitchFamily="18" charset="0"/>
              <a:cs typeface="+mn-cs"/>
            </a:endParaRPr>
          </a:p>
          <a:p>
            <a:pPr marL="342900" marR="457200" lvl="0" indent="-342900" algn="l" defTabSz="914400" rtl="0" eaLnBrk="1" fontAlgn="auto" latinLnBrk="0" hangingPunct="1">
              <a:lnSpc>
                <a:spcPct val="90000"/>
              </a:lnSpc>
              <a:spcBef>
                <a:spcPts val="500"/>
              </a:spcBef>
              <a:spcAft>
                <a:spcPts val="600"/>
              </a:spcAft>
              <a:buClr>
                <a:srgbClr val="991636"/>
              </a:buClr>
              <a:buSzTx/>
              <a:buFont typeface="Symbol" panose="05050102010706020507" pitchFamily="18" charset="2"/>
              <a:buChar char=""/>
              <a:tabLst/>
              <a:defRPr/>
            </a:pPr>
            <a:endParaRPr kumimoji="0" lang="en-US" sz="1800" b="0" i="0" u="none" strike="noStrike" kern="1200" cap="none" spc="0" normalizeH="0" baseline="0" noProof="0" dirty="0">
              <a:ln>
                <a:noFill/>
              </a:ln>
              <a:solidFill>
                <a:srgbClr val="0B2B43"/>
              </a:solidFill>
              <a:effectLst/>
              <a:uLnTx/>
              <a:uFillTx/>
              <a:latin typeface="Times New Roman" panose="02020603050405020304" pitchFamily="18" charset="0"/>
              <a:ea typeface="Times New Roman" panose="02020603050405020304" pitchFamily="18" charset="0"/>
              <a:cs typeface="+mn-cs"/>
            </a:endParaRPr>
          </a:p>
          <a:p>
            <a:pPr marL="0" marR="457200" lvl="0" indent="0" algn="l" defTabSz="914400" rtl="0" eaLnBrk="1" fontAlgn="auto" latinLnBrk="0" hangingPunct="1">
              <a:lnSpc>
                <a:spcPct val="90000"/>
              </a:lnSpc>
              <a:spcBef>
                <a:spcPts val="500"/>
              </a:spcBef>
              <a:spcAft>
                <a:spcPts val="600"/>
              </a:spcAft>
              <a:buClr>
                <a:srgbClr val="991636"/>
              </a:buClr>
              <a:buSzTx/>
              <a:buFont typeface="Arial" panose="020B0604020202020204" pitchFamily="34" charset="0"/>
              <a:buNone/>
              <a:tabLst/>
              <a:defRPr/>
            </a:pPr>
            <a:endParaRPr kumimoji="0" lang="en-US" sz="1800" b="0" i="0" u="none" strike="noStrike" kern="1200" cap="none" spc="0" normalizeH="0" baseline="0" noProof="0" dirty="0">
              <a:ln>
                <a:noFill/>
              </a:ln>
              <a:solidFill>
                <a:srgbClr val="0B2B43"/>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500"/>
              </a:spcBef>
              <a:spcAft>
                <a:spcPts val="600"/>
              </a:spcAft>
              <a:buClr>
                <a:srgbClr val="991636"/>
              </a:buClr>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B2B43"/>
              </a:solidFill>
              <a:effectLst/>
              <a:uLnTx/>
              <a:uFillTx/>
              <a:latin typeface="Cambria" panose="02040503050406030204" pitchFamily="18" charset="0"/>
              <a:ea typeface="+mn-ea"/>
              <a:cs typeface="+mn-cs"/>
            </a:endParaRPr>
          </a:p>
          <a:p>
            <a:pPr marL="228600" marR="0" lvl="0" indent="-228600" algn="l" defTabSz="914400" rtl="0" eaLnBrk="1" fontAlgn="auto" latinLnBrk="0" hangingPunct="1">
              <a:lnSpc>
                <a:spcPct val="90000"/>
              </a:lnSpc>
              <a:spcBef>
                <a:spcPts val="500"/>
              </a:spcBef>
              <a:spcAft>
                <a:spcPts val="600"/>
              </a:spcAft>
              <a:buClr>
                <a:srgbClr val="991636"/>
              </a:buClr>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B2B43"/>
              </a:solidFill>
              <a:effectLst/>
              <a:uLnTx/>
              <a:uFillTx/>
              <a:latin typeface="Cambria" panose="02040503050406030204" pitchFamily="18" charset="0"/>
              <a:ea typeface="+mn-ea"/>
              <a:cs typeface="+mn-cs"/>
            </a:endParaRPr>
          </a:p>
        </p:txBody>
      </p:sp>
      <p:sp>
        <p:nvSpPr>
          <p:cNvPr id="7" name="TextBox 6">
            <a:extLst>
              <a:ext uri="{FF2B5EF4-FFF2-40B4-BE49-F238E27FC236}">
                <a16:creationId xmlns:a16="http://schemas.microsoft.com/office/drawing/2014/main" id="{020A03AE-7B9C-C6E4-9794-4D3A55BEB423}"/>
              </a:ext>
            </a:extLst>
          </p:cNvPr>
          <p:cNvSpPr txBox="1"/>
          <p:nvPr/>
        </p:nvSpPr>
        <p:spPr>
          <a:xfrm>
            <a:off x="450573" y="5140450"/>
            <a:ext cx="10324823" cy="1200329"/>
          </a:xfrm>
          <a:prstGeom prst="rect">
            <a:avLst/>
          </a:prstGeom>
          <a:noFill/>
        </p:spPr>
        <p:txBody>
          <a:bodyPr wrap="square">
            <a:spAutoFit/>
          </a:bodyPr>
          <a:lstStyle/>
          <a:p>
            <a:pPr marL="0" marR="45720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B2B43"/>
                </a:solidFill>
                <a:effectLst/>
                <a:uLnTx/>
                <a:uFillTx/>
                <a:latin typeface="Cambria" panose="02040503050406030204" pitchFamily="18" charset="0"/>
                <a:ea typeface="Cambria" panose="02040503050406030204" pitchFamily="18" charset="0"/>
              </a:rPr>
              <a:t>A foreign trust created under US law may be domesticated by the following simple steps:</a:t>
            </a:r>
          </a:p>
          <a:p>
            <a:pPr marL="342900" marR="45720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US" sz="1800" b="0" i="0" u="none" strike="noStrike" kern="1200" cap="none" spc="0" normalizeH="0" baseline="0" noProof="0" dirty="0">
                <a:ln>
                  <a:noFill/>
                </a:ln>
                <a:solidFill>
                  <a:srgbClr val="0B2B43"/>
                </a:solidFill>
                <a:effectLst/>
                <a:uLnTx/>
                <a:uFillTx/>
                <a:latin typeface="Cambria" panose="02040503050406030204" pitchFamily="18" charset="0"/>
                <a:ea typeface="Cambria" panose="02040503050406030204" pitchFamily="18" charset="0"/>
              </a:rPr>
              <a:t>Remove or replace foreign trustee(s), so there is a majority of US Trustees</a:t>
            </a:r>
          </a:p>
          <a:p>
            <a:pPr marL="342900" marR="45720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US" sz="1800" b="0" i="0" u="none" strike="noStrike" kern="1200" cap="none" spc="0" normalizeH="0" baseline="0" noProof="0" dirty="0">
                <a:ln>
                  <a:noFill/>
                </a:ln>
                <a:solidFill>
                  <a:srgbClr val="0B2B43"/>
                </a:solidFill>
                <a:effectLst/>
                <a:uLnTx/>
                <a:uFillTx/>
                <a:latin typeface="Cambria" panose="02040503050406030204" pitchFamily="18" charset="0"/>
                <a:ea typeface="Cambria" panose="02040503050406030204" pitchFamily="18" charset="0"/>
              </a:rPr>
              <a:t>Remove or replace foreign Trust Protector, Investment Advisor, Distribution Advisor or other key Office Holder</a:t>
            </a:r>
          </a:p>
        </p:txBody>
      </p:sp>
      <p:sp>
        <p:nvSpPr>
          <p:cNvPr id="8" name="Content Placeholder 3">
            <a:extLst>
              <a:ext uri="{FF2B5EF4-FFF2-40B4-BE49-F238E27FC236}">
                <a16:creationId xmlns:a16="http://schemas.microsoft.com/office/drawing/2014/main" id="{0FAF9598-284C-DB1B-9995-DD92E3947A22}"/>
              </a:ext>
            </a:extLst>
          </p:cNvPr>
          <p:cNvSpPr txBox="1">
            <a:spLocks/>
          </p:cNvSpPr>
          <p:nvPr/>
        </p:nvSpPr>
        <p:spPr>
          <a:xfrm>
            <a:off x="603251" y="891390"/>
            <a:ext cx="9831590" cy="33241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spcAft>
                <a:spcPts val="600"/>
              </a:spcAft>
              <a:buClr>
                <a:srgbClr val="991636"/>
              </a:buClr>
              <a:buFont typeface="Arial" panose="020B0604020202020204" pitchFamily="34" charset="0"/>
              <a:buChar char="•"/>
              <a:defRPr sz="1800" b="0" i="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500"/>
              </a:spcBef>
              <a:spcAft>
                <a:spcPts val="600"/>
              </a:spcAft>
              <a:buClr>
                <a:srgbClr val="991636"/>
              </a:buClr>
              <a:buSzTx/>
              <a:buFont typeface="Arial" panose="020B0604020202020204" pitchFamily="34" charset="0"/>
              <a:buNone/>
              <a:tabLst/>
              <a:defRPr/>
            </a:pPr>
            <a:r>
              <a:rPr kumimoji="0" lang="en-US" sz="1800" b="1" i="0" u="none" strike="noStrike" kern="1200" cap="none" spc="0" normalizeH="0" baseline="0" noProof="0" dirty="0">
                <a:ln>
                  <a:noFill/>
                </a:ln>
                <a:solidFill>
                  <a:srgbClr val="0B2B43"/>
                </a:solidFill>
                <a:effectLst/>
                <a:uLnTx/>
                <a:uFillTx/>
                <a:latin typeface="Cambria" panose="02040503050406030204" pitchFamily="18" charset="0"/>
                <a:ea typeface="+mn-ea"/>
                <a:cs typeface="+mn-cs"/>
              </a:rPr>
              <a:t>If both of the below tests are not met, the trust will be a Foreign Trust.</a:t>
            </a:r>
          </a:p>
        </p:txBody>
      </p:sp>
    </p:spTree>
    <p:extLst>
      <p:ext uri="{BB962C8B-B14F-4D97-AF65-F5344CB8AC3E}">
        <p14:creationId xmlns:p14="http://schemas.microsoft.com/office/powerpoint/2010/main" val="2652345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CE161C1-349F-2C33-C9AA-3CFB1D9022F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4CBE33-AE55-0842-AB42-C7884F52FA9E}" type="slidenum">
              <a:rPr kumimoji="0" lang="en-US" sz="1100" b="0" i="0" u="none" strike="noStrike" kern="1200" cap="none" spc="0" normalizeH="0" baseline="0" noProof="0" smtClean="0">
                <a:ln>
                  <a:noFill/>
                </a:ln>
                <a:solidFill>
                  <a:srgbClr val="0B2B43"/>
                </a:solidFill>
                <a:effectLst/>
                <a:uLnTx/>
                <a:uFillTx/>
                <a:latin typeface="Century Gothic" panose="020B0502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100" b="0" i="0" u="none" strike="noStrike" kern="1200" cap="none" spc="0" normalizeH="0" baseline="0" noProof="0" dirty="0">
              <a:ln>
                <a:noFill/>
              </a:ln>
              <a:solidFill>
                <a:srgbClr val="0B2B43"/>
              </a:solidFill>
              <a:effectLst/>
              <a:uLnTx/>
              <a:uFillTx/>
              <a:latin typeface="Century Gothic" panose="020B0502020202020204" pitchFamily="34" charset="0"/>
              <a:ea typeface="+mn-ea"/>
              <a:cs typeface="+mn-cs"/>
            </a:endParaRPr>
          </a:p>
        </p:txBody>
      </p:sp>
      <p:sp>
        <p:nvSpPr>
          <p:cNvPr id="2" name="Title 1">
            <a:extLst>
              <a:ext uri="{FF2B5EF4-FFF2-40B4-BE49-F238E27FC236}">
                <a16:creationId xmlns:a16="http://schemas.microsoft.com/office/drawing/2014/main" id="{2450407D-86B3-F5BF-C060-8987FAC9128A}"/>
              </a:ext>
            </a:extLst>
          </p:cNvPr>
          <p:cNvSpPr>
            <a:spLocks noGrp="1"/>
          </p:cNvSpPr>
          <p:nvPr>
            <p:ph type="title" idx="4294967295"/>
          </p:nvPr>
        </p:nvSpPr>
        <p:spPr>
          <a:xfrm>
            <a:off x="476250" y="531812"/>
            <a:ext cx="10515600" cy="461962"/>
          </a:xfrm>
        </p:spPr>
        <p:txBody>
          <a:bodyPr>
            <a:noAutofit/>
          </a:bodyPr>
          <a:lstStyle/>
          <a:p>
            <a:r>
              <a:rPr lang="en-US" sz="3200" b="1" dirty="0">
                <a:solidFill>
                  <a:schemeClr val="tx2">
                    <a:lumMod val="90000"/>
                    <a:lumOff val="10000"/>
                  </a:schemeClr>
                </a:solidFill>
                <a:latin typeface="Century Gothic" panose="020B0502020202020204" pitchFamily="34" charset="0"/>
              </a:rPr>
              <a:t>Throwback Tax for Distributions of UNI to U.S. Beneficiaries</a:t>
            </a:r>
          </a:p>
        </p:txBody>
      </p:sp>
      <p:sp>
        <p:nvSpPr>
          <p:cNvPr id="4" name="Content Placeholder 3">
            <a:extLst>
              <a:ext uri="{FF2B5EF4-FFF2-40B4-BE49-F238E27FC236}">
                <a16:creationId xmlns:a16="http://schemas.microsoft.com/office/drawing/2014/main" id="{6684C184-CDB0-2F8D-1328-67D3BE41F348}"/>
              </a:ext>
            </a:extLst>
          </p:cNvPr>
          <p:cNvSpPr>
            <a:spLocks noGrp="1"/>
          </p:cNvSpPr>
          <p:nvPr>
            <p:ph sz="quarter" idx="4294967295"/>
          </p:nvPr>
        </p:nvSpPr>
        <p:spPr>
          <a:xfrm>
            <a:off x="476250" y="1550988"/>
            <a:ext cx="9836150" cy="4495800"/>
          </a:xfrm>
        </p:spPr>
        <p:txBody>
          <a:bodyPr>
            <a:normAutofit fontScale="70000" lnSpcReduction="20000"/>
          </a:bodyPr>
          <a:lstStyle/>
          <a:p>
            <a:r>
              <a:rPr lang="en-US" dirty="0">
                <a:latin typeface="Cambria" panose="02040503050406030204" pitchFamily="18" charset="0"/>
                <a:ea typeface="Cambria" panose="02040503050406030204" pitchFamily="18" charset="0"/>
              </a:rPr>
              <a:t>The “throwback tax” is a US anti-deferral rule that is meant to put US beneficiaries of foreign complex trusts in the same tax position as if the trust were a domestic trust.</a:t>
            </a:r>
          </a:p>
          <a:p>
            <a:r>
              <a:rPr lang="en-US" dirty="0">
                <a:latin typeface="Cambria" panose="02040503050406030204" pitchFamily="18" charset="0"/>
                <a:ea typeface="Cambria" panose="02040503050406030204" pitchFamily="18" charset="0"/>
              </a:rPr>
              <a:t>Distributions of accumulated income (i.e., undistributed net income (UNI)) are “thrown back” to the year in which the income was earned by the trust.</a:t>
            </a:r>
          </a:p>
          <a:p>
            <a:r>
              <a:rPr lang="en-US" dirty="0">
                <a:latin typeface="Cambria" panose="02040503050406030204" pitchFamily="18" charset="0"/>
                <a:ea typeface="Cambria" panose="02040503050406030204" pitchFamily="18" charset="0"/>
              </a:rPr>
              <a:t>Unless distributed in the year in which realized, capital gains lose their character and are taxed as ordinary income.</a:t>
            </a:r>
          </a:p>
          <a:p>
            <a:r>
              <a:rPr lang="en-US" dirty="0">
                <a:latin typeface="Cambria" panose="02040503050406030204" pitchFamily="18" charset="0"/>
                <a:ea typeface="Cambria" panose="02040503050406030204" pitchFamily="18" charset="0"/>
              </a:rPr>
              <a:t>These distributions are taxed at the highest ordinary income tax rates for that year.</a:t>
            </a:r>
          </a:p>
          <a:p>
            <a:r>
              <a:rPr lang="en-US" dirty="0">
                <a:latin typeface="Cambria" panose="02040503050406030204" pitchFamily="18" charset="0"/>
                <a:ea typeface="Cambria" panose="02040503050406030204" pitchFamily="18" charset="0"/>
              </a:rPr>
              <a:t>An interest charge (rate applicable to underpayments of tax), is added and compounded daily. The interest charge accrues for the period beginning in the year the income was earned and ending with the year the UNI is distributed.</a:t>
            </a:r>
          </a:p>
          <a:p>
            <a:r>
              <a:rPr lang="en-US" dirty="0">
                <a:latin typeface="Cambria" panose="02040503050406030204" pitchFamily="18" charset="0"/>
                <a:ea typeface="Cambria" panose="02040503050406030204" pitchFamily="18" charset="0"/>
              </a:rPr>
              <a:t>If income is accumulated for many years, the throwback taxes due may be as much as the entire distribution.</a:t>
            </a:r>
          </a:p>
          <a:p>
            <a:r>
              <a:rPr lang="en-US" dirty="0">
                <a:latin typeface="Cambria" panose="02040503050406030204" pitchFamily="18" charset="0"/>
                <a:ea typeface="Cambria" panose="02040503050406030204" pitchFamily="18" charset="0"/>
              </a:rPr>
              <a:t>UNI of a FNGT with US beneficiaries is not cleansed by onshoring the trust to the US, but the UNI portion can be frozen.</a:t>
            </a:r>
          </a:p>
          <a:p>
            <a:r>
              <a:rPr lang="en-US" dirty="0">
                <a:latin typeface="Cambria" panose="02040503050406030204" pitchFamily="18" charset="0"/>
                <a:ea typeface="Cambria" panose="02040503050406030204" pitchFamily="18" charset="0"/>
              </a:rPr>
              <a:t>Onshoring via decanting may cause immediate taxation of UNI if the distribution is viewed as a trust distribution.</a:t>
            </a:r>
          </a:p>
          <a:p>
            <a:endParaRPr lang="en-US" dirty="0"/>
          </a:p>
        </p:txBody>
      </p:sp>
    </p:spTree>
    <p:extLst>
      <p:ext uri="{BB962C8B-B14F-4D97-AF65-F5344CB8AC3E}">
        <p14:creationId xmlns:p14="http://schemas.microsoft.com/office/powerpoint/2010/main" val="1995358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3AC85EB-1BAC-D9C3-5D98-E07264484C7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4CBE33-AE55-0842-AB42-C7884F52FA9E}" type="slidenum">
              <a:rPr kumimoji="0" lang="en-US" sz="1100" b="0" i="0" u="none" strike="noStrike" kern="1200" cap="none" spc="0" normalizeH="0" baseline="0" noProof="0" smtClean="0">
                <a:ln>
                  <a:noFill/>
                </a:ln>
                <a:solidFill>
                  <a:srgbClr val="0B2B43"/>
                </a:solidFill>
                <a:effectLst/>
                <a:uLnTx/>
                <a:uFillTx/>
                <a:latin typeface="Century Gothic" panose="020B0502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100" b="0" i="0" u="none" strike="noStrike" kern="1200" cap="none" spc="0" normalizeH="0" baseline="0" noProof="0" dirty="0">
              <a:ln>
                <a:noFill/>
              </a:ln>
              <a:solidFill>
                <a:srgbClr val="0B2B43"/>
              </a:solidFill>
              <a:effectLst/>
              <a:uLnTx/>
              <a:uFillTx/>
              <a:latin typeface="Century Gothic" panose="020B0502020202020204" pitchFamily="34" charset="0"/>
              <a:ea typeface="+mn-ea"/>
              <a:cs typeface="+mn-cs"/>
            </a:endParaRPr>
          </a:p>
        </p:txBody>
      </p:sp>
      <p:sp>
        <p:nvSpPr>
          <p:cNvPr id="2" name="Title 1">
            <a:extLst>
              <a:ext uri="{FF2B5EF4-FFF2-40B4-BE49-F238E27FC236}">
                <a16:creationId xmlns:a16="http://schemas.microsoft.com/office/drawing/2014/main" id="{1D231615-FC20-1A41-6417-69F19E413183}"/>
              </a:ext>
            </a:extLst>
          </p:cNvPr>
          <p:cNvSpPr>
            <a:spLocks noGrp="1"/>
          </p:cNvSpPr>
          <p:nvPr>
            <p:ph type="title" idx="4294967295"/>
          </p:nvPr>
        </p:nvSpPr>
        <p:spPr>
          <a:xfrm>
            <a:off x="476250" y="501650"/>
            <a:ext cx="10515600" cy="461962"/>
          </a:xfrm>
        </p:spPr>
        <p:txBody>
          <a:bodyPr>
            <a:noAutofit/>
          </a:bodyPr>
          <a:lstStyle/>
          <a:p>
            <a:r>
              <a:rPr lang="en-US" sz="3600" b="1" dirty="0">
                <a:solidFill>
                  <a:schemeClr val="tx2">
                    <a:lumMod val="90000"/>
                    <a:lumOff val="10000"/>
                  </a:schemeClr>
                </a:solidFill>
                <a:latin typeface="Century Gothic" panose="020B0502020202020204" pitchFamily="34" charset="0"/>
              </a:rPr>
              <a:t>Techniques for Mitigating the Throwback Tax</a:t>
            </a:r>
          </a:p>
        </p:txBody>
      </p:sp>
      <p:sp>
        <p:nvSpPr>
          <p:cNvPr id="4" name="Content Placeholder 3">
            <a:extLst>
              <a:ext uri="{FF2B5EF4-FFF2-40B4-BE49-F238E27FC236}">
                <a16:creationId xmlns:a16="http://schemas.microsoft.com/office/drawing/2014/main" id="{75000807-3DDD-0615-1584-80E2A76D1A7B}"/>
              </a:ext>
            </a:extLst>
          </p:cNvPr>
          <p:cNvSpPr>
            <a:spLocks noGrp="1"/>
          </p:cNvSpPr>
          <p:nvPr>
            <p:ph sz="quarter" idx="4294967295"/>
          </p:nvPr>
        </p:nvSpPr>
        <p:spPr>
          <a:xfrm>
            <a:off x="476250" y="1688306"/>
            <a:ext cx="9607550" cy="4495800"/>
          </a:xfrm>
        </p:spPr>
        <p:txBody>
          <a:bodyPr/>
          <a:lstStyle/>
          <a:p>
            <a:r>
              <a:rPr lang="en-US" sz="2400" dirty="0">
                <a:latin typeface="Cambria" panose="02040503050406030204" pitchFamily="18" charset="0"/>
                <a:ea typeface="Cambria" panose="02040503050406030204" pitchFamily="18" charset="0"/>
              </a:rPr>
              <a:t>Distribute </a:t>
            </a:r>
            <a:r>
              <a:rPr lang="en-US" sz="2400" dirty="0" err="1">
                <a:latin typeface="Cambria" panose="02040503050406030204" pitchFamily="18" charset="0"/>
                <a:ea typeface="Cambria" panose="02040503050406030204" pitchFamily="18" charset="0"/>
              </a:rPr>
              <a:t>DNI</a:t>
            </a:r>
            <a:r>
              <a:rPr lang="en-US" sz="2400" dirty="0">
                <a:latin typeface="Cambria" panose="02040503050406030204" pitchFamily="18" charset="0"/>
                <a:ea typeface="Cambria" panose="02040503050406030204" pitchFamily="18" charset="0"/>
              </a:rPr>
              <a:t> annually to avoid accumulated income</a:t>
            </a:r>
          </a:p>
          <a:p>
            <a:r>
              <a:rPr lang="en-US" sz="2400" dirty="0">
                <a:latin typeface="Cambria" panose="02040503050406030204" pitchFamily="18" charset="0"/>
                <a:ea typeface="Cambria" panose="02040503050406030204" pitchFamily="18" charset="0"/>
              </a:rPr>
              <a:t>Use offshore private placement life insurance (</a:t>
            </a:r>
            <a:r>
              <a:rPr lang="en-US" sz="2400" dirty="0" err="1">
                <a:latin typeface="Cambria" panose="02040503050406030204" pitchFamily="18" charset="0"/>
                <a:ea typeface="Cambria" panose="02040503050406030204" pitchFamily="18" charset="0"/>
              </a:rPr>
              <a:t>PPLI</a:t>
            </a:r>
            <a:r>
              <a:rPr lang="en-US" sz="2400" dirty="0">
                <a:latin typeface="Cambria" panose="02040503050406030204" pitchFamily="18" charset="0"/>
                <a:ea typeface="Cambria" panose="02040503050406030204" pitchFamily="18" charset="0"/>
              </a:rPr>
              <a:t>)</a:t>
            </a:r>
          </a:p>
          <a:p>
            <a:r>
              <a:rPr lang="en-US" sz="2400" dirty="0">
                <a:latin typeface="Cambria" panose="02040503050406030204" pitchFamily="18" charset="0"/>
                <a:ea typeface="Cambria" panose="02040503050406030204" pitchFamily="18" charset="0"/>
              </a:rPr>
              <a:t>Take into account the local law definition of fiduciary accounting income and make sure that all of that is distributed annually</a:t>
            </a:r>
          </a:p>
          <a:p>
            <a:r>
              <a:rPr lang="en-US" sz="2400" dirty="0">
                <a:latin typeface="Cambria" panose="02040503050406030204" pitchFamily="18" charset="0"/>
                <a:ea typeface="Cambria" panose="02040503050406030204" pitchFamily="18" charset="0"/>
              </a:rPr>
              <a:t>Structure the trust to qualify for the specific gift or bequest exception of 3 or less distributions</a:t>
            </a:r>
          </a:p>
          <a:p>
            <a:r>
              <a:rPr lang="en-US" sz="2400" dirty="0">
                <a:latin typeface="Cambria" panose="02040503050406030204" pitchFamily="18" charset="0"/>
                <a:ea typeface="Cambria" panose="02040503050406030204" pitchFamily="18" charset="0"/>
              </a:rPr>
              <a:t>Use the “default method” of calculating accumulation distributions</a:t>
            </a:r>
          </a:p>
          <a:p>
            <a:endParaRPr lang="en-US" dirty="0"/>
          </a:p>
          <a:p>
            <a:endParaRPr lang="en-US" dirty="0"/>
          </a:p>
        </p:txBody>
      </p:sp>
    </p:spTree>
    <p:extLst>
      <p:ext uri="{BB962C8B-B14F-4D97-AF65-F5344CB8AC3E}">
        <p14:creationId xmlns:p14="http://schemas.microsoft.com/office/powerpoint/2010/main" val="15923388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1BB8F-6590-AC5E-B48F-07C0FD22F83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075371-CEDD-F967-425F-4DFE5DB8D5F1}"/>
              </a:ext>
            </a:extLst>
          </p:cNvPr>
          <p:cNvSpPr>
            <a:spLocks noGrp="1"/>
          </p:cNvSpPr>
          <p:nvPr>
            <p:ph type="title"/>
          </p:nvPr>
        </p:nvSpPr>
        <p:spPr/>
        <p:txBody>
          <a:bodyPr>
            <a:normAutofit/>
          </a:bodyPr>
          <a:lstStyle/>
          <a:p>
            <a:r>
              <a:rPr lang="en-US" sz="3600" b="1" dirty="0">
                <a:solidFill>
                  <a:schemeClr val="tx2">
                    <a:lumMod val="90000"/>
                    <a:lumOff val="10000"/>
                  </a:schemeClr>
                </a:solidFill>
                <a:latin typeface="Century Gothic" panose="020B0502020202020204" pitchFamily="34" charset="0"/>
              </a:rPr>
              <a:t>Additional Onshoring Considerations</a:t>
            </a:r>
            <a:endParaRPr lang="en-US" sz="3600" b="1" i="1" dirty="0">
              <a:solidFill>
                <a:schemeClr val="tx2">
                  <a:lumMod val="90000"/>
                  <a:lumOff val="10000"/>
                </a:schemeClr>
              </a:solidFill>
              <a:latin typeface="Century Gothic" panose="020B0502020202020204" pitchFamily="34" charset="0"/>
            </a:endParaRPr>
          </a:p>
        </p:txBody>
      </p:sp>
      <p:sp>
        <p:nvSpPr>
          <p:cNvPr id="10" name="Content Placeholder 9">
            <a:extLst>
              <a:ext uri="{FF2B5EF4-FFF2-40B4-BE49-F238E27FC236}">
                <a16:creationId xmlns:a16="http://schemas.microsoft.com/office/drawing/2014/main" id="{36FDB521-31B5-1997-19D4-D65F4DFC9810}"/>
              </a:ext>
            </a:extLst>
          </p:cNvPr>
          <p:cNvSpPr>
            <a:spLocks noGrp="1"/>
          </p:cNvSpPr>
          <p:nvPr>
            <p:ph sz="quarter" idx="14"/>
          </p:nvPr>
        </p:nvSpPr>
        <p:spPr>
          <a:xfrm>
            <a:off x="543630" y="1390651"/>
            <a:ext cx="10972800" cy="5240540"/>
          </a:xfrm>
        </p:spPr>
        <p:txBody>
          <a:bodyPr>
            <a:normAutofit fontScale="25000" lnSpcReduction="20000"/>
          </a:bodyPr>
          <a:lstStyle/>
          <a:p>
            <a:pPr>
              <a:lnSpc>
                <a:spcPct val="100000"/>
              </a:lnSpc>
              <a:spcBef>
                <a:spcPts val="1200"/>
              </a:spcBef>
            </a:pPr>
            <a:r>
              <a:rPr lang="en-US" sz="6400" b="1" dirty="0">
                <a:solidFill>
                  <a:schemeClr val="tx1"/>
                </a:solidFill>
                <a:latin typeface="Cambria" panose="02040503050406030204" pitchFamily="18" charset="0"/>
                <a:ea typeface="Cambria" panose="02040503050406030204" pitchFamily="18" charset="0"/>
              </a:rPr>
              <a:t>Trust Assets</a:t>
            </a:r>
          </a:p>
          <a:p>
            <a:pPr lvl="1">
              <a:lnSpc>
                <a:spcPct val="120000"/>
              </a:lnSpc>
              <a:spcBef>
                <a:spcPts val="1200"/>
              </a:spcBef>
              <a:buFont typeface="Wingdings" panose="05000000000000000000" pitchFamily="2" charset="2"/>
              <a:buChar char="Ø"/>
            </a:pPr>
            <a:r>
              <a:rPr lang="en-US" sz="4800" dirty="0">
                <a:solidFill>
                  <a:schemeClr val="tx1"/>
                </a:solidFill>
                <a:latin typeface="Cambria" panose="02040503050406030204" pitchFamily="18" charset="0"/>
                <a:ea typeface="Cambria" panose="02040503050406030204" pitchFamily="18" charset="0"/>
              </a:rPr>
              <a:t>Must retitle the trust to name the new U.S. Trustee</a:t>
            </a:r>
          </a:p>
          <a:p>
            <a:pPr lvl="1">
              <a:lnSpc>
                <a:spcPct val="120000"/>
              </a:lnSpc>
              <a:spcBef>
                <a:spcPts val="1200"/>
              </a:spcBef>
              <a:buFont typeface="Wingdings" panose="05000000000000000000" pitchFamily="2" charset="2"/>
              <a:buChar char="Ø"/>
            </a:pPr>
            <a:r>
              <a:rPr lang="en-US" sz="4800" dirty="0">
                <a:solidFill>
                  <a:schemeClr val="tx1"/>
                </a:solidFill>
                <a:latin typeface="Cambria" panose="02040503050406030204" pitchFamily="18" charset="0"/>
                <a:ea typeface="Cambria" panose="02040503050406030204" pitchFamily="18" charset="0"/>
              </a:rPr>
              <a:t>If the offshore Trustee has a U.S. affiliate, the process may go more smoothly</a:t>
            </a:r>
          </a:p>
          <a:p>
            <a:pPr lvl="2">
              <a:lnSpc>
                <a:spcPct val="120000"/>
              </a:lnSpc>
              <a:spcBef>
                <a:spcPts val="1200"/>
              </a:spcBef>
              <a:buFont typeface="Courier New" panose="02070309020205020404" pitchFamily="49" charset="0"/>
              <a:buChar char="o"/>
            </a:pPr>
            <a:r>
              <a:rPr lang="en-US" sz="4800" dirty="0">
                <a:solidFill>
                  <a:schemeClr val="tx1"/>
                </a:solidFill>
                <a:latin typeface="Cambria" panose="02040503050406030204" pitchFamily="18" charset="0"/>
                <a:ea typeface="Cambria" panose="02040503050406030204" pitchFamily="18" charset="0"/>
              </a:rPr>
              <a:t>KYC and AML process more streamlined</a:t>
            </a:r>
          </a:p>
          <a:p>
            <a:pPr lvl="2">
              <a:lnSpc>
                <a:spcPct val="120000"/>
              </a:lnSpc>
              <a:spcBef>
                <a:spcPts val="1200"/>
              </a:spcBef>
              <a:buFont typeface="Courier New" panose="02070309020205020404" pitchFamily="49" charset="0"/>
              <a:buChar char="o"/>
            </a:pPr>
            <a:r>
              <a:rPr lang="en-US" sz="4800" dirty="0">
                <a:solidFill>
                  <a:schemeClr val="tx1"/>
                </a:solidFill>
                <a:latin typeface="Cambria" panose="02040503050406030204" pitchFamily="18" charset="0"/>
                <a:ea typeface="Cambria" panose="02040503050406030204" pitchFamily="18" charset="0"/>
              </a:rPr>
              <a:t>Offshore and U.S. Trustees tend to have different requirements and practices when it comes to release, refunding and indemnification provisions when the Trusteeship is changed</a:t>
            </a:r>
          </a:p>
          <a:p>
            <a:pPr lvl="1">
              <a:lnSpc>
                <a:spcPct val="120000"/>
              </a:lnSpc>
              <a:spcBef>
                <a:spcPts val="1200"/>
              </a:spcBef>
              <a:buFont typeface="Wingdings" panose="05000000000000000000" pitchFamily="2" charset="2"/>
              <a:buChar char="Ø"/>
            </a:pPr>
            <a:r>
              <a:rPr kumimoji="0" lang="en-US" sz="480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New accounts may be needed for banking, custody and investments</a:t>
            </a:r>
          </a:p>
          <a:p>
            <a:pPr lvl="1">
              <a:lnSpc>
                <a:spcPct val="120000"/>
              </a:lnSpc>
              <a:spcBef>
                <a:spcPts val="1200"/>
              </a:spcBef>
              <a:buFont typeface="Wingdings" panose="05000000000000000000" pitchFamily="2" charset="2"/>
              <a:buChar char="Ø"/>
            </a:pPr>
            <a:r>
              <a:rPr kumimoji="0" lang="en-US" sz="480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May need to retitle real estate held in trust</a:t>
            </a:r>
          </a:p>
          <a:p>
            <a:pPr>
              <a:lnSpc>
                <a:spcPct val="100000"/>
              </a:lnSpc>
              <a:spcBef>
                <a:spcPts val="1200"/>
              </a:spcBef>
            </a:pPr>
            <a:r>
              <a:rPr lang="en-US" sz="6400" b="1" dirty="0">
                <a:solidFill>
                  <a:srgbClr val="000000"/>
                </a:solidFill>
                <a:latin typeface="Cambria" panose="02040503050406030204" pitchFamily="18" charset="0"/>
                <a:ea typeface="Cambria" panose="02040503050406030204" pitchFamily="18" charset="0"/>
              </a:rPr>
              <a:t>Rule Against Perpetuities (RAP)</a:t>
            </a:r>
          </a:p>
          <a:p>
            <a:pPr lvl="1">
              <a:lnSpc>
                <a:spcPct val="100000"/>
              </a:lnSpc>
              <a:spcBef>
                <a:spcPts val="1200"/>
              </a:spcBef>
              <a:buFont typeface="Wingdings" panose="05000000000000000000" pitchFamily="2" charset="2"/>
              <a:buChar char="Ø"/>
            </a:pPr>
            <a:r>
              <a:rPr kumimoji="0" lang="en-US" sz="480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RAP varies in jurisdictions</a:t>
            </a:r>
          </a:p>
          <a:p>
            <a:pPr lvl="1">
              <a:lnSpc>
                <a:spcPct val="100000"/>
              </a:lnSpc>
              <a:spcBef>
                <a:spcPts val="1200"/>
              </a:spcBef>
              <a:buFont typeface="Wingdings" panose="05000000000000000000" pitchFamily="2" charset="2"/>
              <a:buChar char="Ø"/>
            </a:pPr>
            <a:r>
              <a:rPr lang="en-US" sz="4800" dirty="0">
                <a:solidFill>
                  <a:srgbClr val="000000"/>
                </a:solidFill>
                <a:latin typeface="Cambria" panose="02040503050406030204" pitchFamily="18" charset="0"/>
                <a:ea typeface="Cambria" panose="02040503050406030204" pitchFamily="18" charset="0"/>
              </a:rPr>
              <a:t>Offshore jurisdictions may have shorter RAPs (e.g., 150 years in the Cayman Islands)</a:t>
            </a:r>
          </a:p>
          <a:p>
            <a:pPr lvl="1">
              <a:lnSpc>
                <a:spcPct val="100000"/>
              </a:lnSpc>
              <a:spcBef>
                <a:spcPts val="1200"/>
              </a:spcBef>
              <a:buFont typeface="Wingdings" panose="05000000000000000000" pitchFamily="2" charset="2"/>
              <a:buChar char="Ø"/>
            </a:pPr>
            <a:r>
              <a:rPr kumimoji="0" lang="en-US" sz="480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Original RAP from offshore jurisdiction should continue after onshoring</a:t>
            </a:r>
          </a:p>
          <a:p>
            <a:pPr lvl="2">
              <a:lnSpc>
                <a:spcPct val="100000"/>
              </a:lnSpc>
              <a:spcBef>
                <a:spcPts val="1200"/>
              </a:spcBef>
              <a:buFont typeface="Courier New" panose="02070309020205020404" pitchFamily="49" charset="0"/>
              <a:buChar char="o"/>
            </a:pPr>
            <a:r>
              <a:rPr lang="en-US" sz="4800" dirty="0">
                <a:solidFill>
                  <a:srgbClr val="000000"/>
                </a:solidFill>
                <a:latin typeface="Cambria" panose="02040503050406030204" pitchFamily="18" charset="0"/>
                <a:ea typeface="Cambria" panose="02040503050406030204" pitchFamily="18" charset="0"/>
              </a:rPr>
              <a:t>Be especially careful when migrating a trust by decanting or appointment</a:t>
            </a:r>
            <a:endParaRPr kumimoji="0" lang="en-US" sz="480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endParaRPr>
          </a:p>
          <a:p>
            <a:pPr marL="517435" lvl="2" indent="0">
              <a:lnSpc>
                <a:spcPct val="100000"/>
              </a:lnSpc>
              <a:spcBef>
                <a:spcPts val="1200"/>
              </a:spcBef>
              <a:buNone/>
            </a:pPr>
            <a:endParaRPr lang="en-US"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1707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36DD5-4756-32D4-4C2C-59119BE1F5D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690D94F-C241-3656-92A7-726B4E3B9710}"/>
              </a:ext>
            </a:extLst>
          </p:cNvPr>
          <p:cNvSpPr>
            <a:spLocks noGrp="1"/>
          </p:cNvSpPr>
          <p:nvPr>
            <p:ph type="body" sz="quarter" idx="10"/>
          </p:nvPr>
        </p:nvSpPr>
        <p:spPr>
          <a:xfrm>
            <a:off x="609599" y="2443741"/>
            <a:ext cx="10972801" cy="779775"/>
          </a:xfrm>
        </p:spPr>
        <p:txBody>
          <a:bodyPr/>
          <a:lstStyle/>
          <a:p>
            <a:r>
              <a:rPr lang="en-US" b="1" dirty="0">
                <a:solidFill>
                  <a:schemeClr val="tx2">
                    <a:lumMod val="90000"/>
                    <a:lumOff val="10000"/>
                  </a:schemeClr>
                </a:solidFill>
                <a:latin typeface="Century Gothic" panose="020B0502020202020204" pitchFamily="34" charset="0"/>
              </a:rPr>
              <a:t>The Delaware Advantage</a:t>
            </a:r>
          </a:p>
        </p:txBody>
      </p:sp>
    </p:spTree>
    <p:extLst>
      <p:ext uri="{BB962C8B-B14F-4D97-AF65-F5344CB8AC3E}">
        <p14:creationId xmlns:p14="http://schemas.microsoft.com/office/powerpoint/2010/main" val="382619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chemeClr val="tx2">
                    <a:lumMod val="90000"/>
                    <a:lumOff val="10000"/>
                  </a:schemeClr>
                </a:solidFill>
                <a:latin typeface="Century Gothic" panose="020B0502020202020204" pitchFamily="34" charset="0"/>
              </a:rPr>
              <a:t>Recent Trends in Planning for International Clients</a:t>
            </a:r>
          </a:p>
        </p:txBody>
      </p:sp>
      <p:sp>
        <p:nvSpPr>
          <p:cNvPr id="20" name="Content Placeholder 29"/>
          <p:cNvSpPr txBox="1"/>
          <p:nvPr/>
        </p:nvSpPr>
        <p:spPr>
          <a:xfrm>
            <a:off x="475488" y="1462156"/>
            <a:ext cx="4459287" cy="3493067"/>
          </a:xfrm>
          <a:prstGeom prst="rect">
            <a:avLst/>
          </a:prstGeom>
        </p:spPr>
        <p:txBody>
          <a:bodyPr/>
          <a:lstStyle>
            <a:lvl1pPr marL="342840" indent="-342840" algn="l" defTabSz="9142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21" indent="-285701" algn="l" defTabSz="91424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800" indent="-228560" algn="l" defTabSz="91424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992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04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16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28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0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52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1200"/>
              </a:spcBef>
              <a:spcAft>
                <a:spcPts val="600"/>
              </a:spcAft>
              <a:buNone/>
            </a:pPr>
            <a:r>
              <a:rPr lang="en-US" sz="2400" b="1" u="sng" dirty="0">
                <a:latin typeface="Cambria" panose="02040503050406030204" pitchFamily="18" charset="0"/>
                <a:ea typeface="Cambria" panose="02040503050406030204" pitchFamily="18" charset="0"/>
              </a:rPr>
              <a:t>In the past</a:t>
            </a:r>
          </a:p>
          <a:p>
            <a:pPr marL="0" indent="0">
              <a:spcBef>
                <a:spcPts val="1200"/>
              </a:spcBef>
              <a:spcAft>
                <a:spcPts val="600"/>
              </a:spcAft>
              <a:buNone/>
            </a:pPr>
            <a:r>
              <a:rPr lang="en-US" sz="1800" b="1" dirty="0">
                <a:latin typeface="Cambria" panose="02040503050406030204" pitchFamily="18" charset="0"/>
                <a:ea typeface="Cambria" panose="02040503050406030204" pitchFamily="18" charset="0"/>
              </a:rPr>
              <a:t>U.S. was not often the first choice for global families setting up trusts or other entities</a:t>
            </a:r>
          </a:p>
          <a:p>
            <a:pPr marL="231775" indent="-231775">
              <a:spcBef>
                <a:spcPts val="1200"/>
              </a:spcBef>
              <a:spcAft>
                <a:spcPts val="600"/>
              </a:spcAft>
            </a:pPr>
            <a:r>
              <a:rPr lang="en-US" sz="1800" dirty="0">
                <a:latin typeface="Cambria" panose="02040503050406030204" pitchFamily="18" charset="0"/>
                <a:ea typeface="Cambria" panose="02040503050406030204" pitchFamily="18" charset="0"/>
              </a:rPr>
              <a:t>Reputation for relatively high taxes and strong enforcement</a:t>
            </a:r>
          </a:p>
          <a:p>
            <a:pPr marL="231775" indent="-231775">
              <a:spcBef>
                <a:spcPts val="1200"/>
              </a:spcBef>
              <a:spcAft>
                <a:spcPts val="600"/>
              </a:spcAft>
            </a:pPr>
            <a:r>
              <a:rPr lang="en-US" sz="1800" dirty="0">
                <a:latin typeface="Cambria" panose="02040503050406030204" pitchFamily="18" charset="0"/>
                <a:ea typeface="Cambria" panose="02040503050406030204" pitchFamily="18" charset="0"/>
              </a:rPr>
              <a:t>Concerns about privacy in a more open society</a:t>
            </a:r>
          </a:p>
          <a:p>
            <a:pPr marL="0" indent="0">
              <a:spcBef>
                <a:spcPts val="1200"/>
              </a:spcBef>
              <a:spcAft>
                <a:spcPts val="600"/>
              </a:spcAft>
              <a:buNone/>
            </a:pPr>
            <a:endParaRPr lang="en-US" sz="1800" b="1" dirty="0">
              <a:solidFill>
                <a:schemeClr val="bg2"/>
              </a:solidFill>
              <a:latin typeface="Cambria" panose="02040503050406030204" pitchFamily="18" charset="0"/>
              <a:ea typeface="Cambria" panose="02040503050406030204" pitchFamily="18" charset="0"/>
            </a:endParaRPr>
          </a:p>
          <a:p>
            <a:pPr marL="0" indent="0">
              <a:spcBef>
                <a:spcPts val="1200"/>
              </a:spcBef>
              <a:spcAft>
                <a:spcPts val="600"/>
              </a:spcAft>
              <a:buNone/>
            </a:pPr>
            <a:endParaRPr lang="en-US" sz="1800" b="1" dirty="0">
              <a:solidFill>
                <a:schemeClr val="bg2"/>
              </a:solidFill>
            </a:endParaRPr>
          </a:p>
        </p:txBody>
      </p:sp>
      <p:sp>
        <p:nvSpPr>
          <p:cNvPr id="21" name="Content Placeholder 30"/>
          <p:cNvSpPr txBox="1"/>
          <p:nvPr/>
        </p:nvSpPr>
        <p:spPr>
          <a:xfrm>
            <a:off x="6649999" y="1462156"/>
            <a:ext cx="4615337" cy="2815785"/>
          </a:xfrm>
          <a:prstGeom prst="rect">
            <a:avLst/>
          </a:prstGeom>
        </p:spPr>
        <p:txBody>
          <a:bodyPr/>
          <a:lstStyle>
            <a:lvl1pPr marL="342840" indent="-342840" algn="l" defTabSz="9142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21" indent="-285701" algn="l" defTabSz="91424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800" indent="-228560" algn="l" defTabSz="91424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992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04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16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28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0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520" indent="-228560" algn="l" defTabSz="91424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1200"/>
              </a:spcBef>
              <a:spcAft>
                <a:spcPts val="600"/>
              </a:spcAft>
              <a:buNone/>
            </a:pPr>
            <a:r>
              <a:rPr lang="en-US" sz="2400" b="1" u="sng" dirty="0">
                <a:latin typeface="Cambria" panose="02040503050406030204" pitchFamily="18" charset="0"/>
                <a:ea typeface="Cambria" panose="02040503050406030204" pitchFamily="18" charset="0"/>
              </a:rPr>
              <a:t>Currently</a:t>
            </a:r>
            <a:endParaRPr lang="en-US" sz="1800" b="1" dirty="0">
              <a:latin typeface="Cambria" panose="02040503050406030204" pitchFamily="18" charset="0"/>
              <a:ea typeface="Cambria" panose="02040503050406030204" pitchFamily="18" charset="0"/>
            </a:endParaRPr>
          </a:p>
          <a:p>
            <a:pPr marL="0" indent="0">
              <a:spcBef>
                <a:spcPts val="1200"/>
              </a:spcBef>
              <a:spcAft>
                <a:spcPts val="600"/>
              </a:spcAft>
              <a:buNone/>
            </a:pPr>
            <a:r>
              <a:rPr lang="en-US" sz="1800" b="1" dirty="0">
                <a:latin typeface="Cambria" panose="02040503050406030204" pitchFamily="18" charset="0"/>
                <a:ea typeface="Cambria" panose="02040503050406030204" pitchFamily="18" charset="0"/>
              </a:rPr>
              <a:t>Multinational families establishing U.S. trusts for their U.S. and/or non-U.S. family members</a:t>
            </a:r>
          </a:p>
          <a:p>
            <a:pPr marL="169863" indent="-169863">
              <a:spcBef>
                <a:spcPts val="1200"/>
              </a:spcBef>
              <a:spcAft>
                <a:spcPts val="600"/>
              </a:spcAft>
            </a:pPr>
            <a:r>
              <a:rPr lang="en-US" sz="1600" dirty="0">
                <a:latin typeface="Cambria" panose="02040503050406030204" pitchFamily="18" charset="0"/>
                <a:ea typeface="Cambria" panose="02040503050406030204" pitchFamily="18" charset="0"/>
              </a:rPr>
              <a:t>Safety, stability and reliable court systems</a:t>
            </a:r>
          </a:p>
          <a:p>
            <a:pPr marL="169863" indent="-169863">
              <a:spcBef>
                <a:spcPts val="1200"/>
              </a:spcBef>
              <a:spcAft>
                <a:spcPts val="600"/>
              </a:spcAft>
            </a:pPr>
            <a:r>
              <a:rPr lang="en-US" sz="1600" dirty="0">
                <a:latin typeface="Cambria" panose="02040503050406030204" pitchFamily="18" charset="0"/>
                <a:ea typeface="Cambria" panose="02040503050406030204" pitchFamily="18" charset="0"/>
              </a:rPr>
              <a:t>Modern trust laws creating certainty in planning as well as tax efficiencies; flexibility</a:t>
            </a:r>
          </a:p>
          <a:p>
            <a:pPr marL="169863" indent="-169863">
              <a:spcBef>
                <a:spcPts val="1200"/>
              </a:spcBef>
              <a:spcAft>
                <a:spcPts val="600"/>
              </a:spcAft>
            </a:pPr>
            <a:r>
              <a:rPr lang="en-US" sz="1600" dirty="0">
                <a:latin typeface="Cambria" panose="02040503050406030204" pitchFamily="18" charset="0"/>
                <a:ea typeface="Cambria" panose="02040503050406030204" pitchFamily="18" charset="0"/>
              </a:rPr>
              <a:t>International families still in a phase of taking another look at their overall plans and where the U.S. fits in </a:t>
            </a:r>
          </a:p>
          <a:p>
            <a:pPr marL="569844" lvl="1" indent="-169863">
              <a:spcBef>
                <a:spcPts val="1200"/>
              </a:spcBef>
              <a:spcAft>
                <a:spcPts val="600"/>
              </a:spcAft>
            </a:pPr>
            <a:r>
              <a:rPr lang="en-US" sz="1400" dirty="0">
                <a:latin typeface="Cambria" panose="02040503050406030204" pitchFamily="18" charset="0"/>
                <a:ea typeface="Cambria" panose="02040503050406030204" pitchFamily="18" charset="0"/>
              </a:rPr>
              <a:t>Move existing entities from offshore and other onshore jurisdictions to the U.S.</a:t>
            </a:r>
          </a:p>
          <a:p>
            <a:pPr marL="569844" lvl="1" indent="-169863">
              <a:spcBef>
                <a:spcPts val="1200"/>
              </a:spcBef>
              <a:spcAft>
                <a:spcPts val="600"/>
              </a:spcAft>
            </a:pPr>
            <a:r>
              <a:rPr lang="en-US" sz="1400" dirty="0">
                <a:latin typeface="Cambria" panose="02040503050406030204" pitchFamily="18" charset="0"/>
                <a:ea typeface="Cambria" panose="02040503050406030204" pitchFamily="18" charset="0"/>
              </a:rPr>
              <a:t>Seeking privacy from third parties and bad actors</a:t>
            </a:r>
          </a:p>
        </p:txBody>
      </p:sp>
    </p:spTree>
    <p:extLst>
      <p:ext uri="{BB962C8B-B14F-4D97-AF65-F5344CB8AC3E}">
        <p14:creationId xmlns:p14="http://schemas.microsoft.com/office/powerpoint/2010/main" val="2742016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8E8D3-2F35-3202-1E95-A582CE4141EF}"/>
              </a:ext>
            </a:extLst>
          </p:cNvPr>
          <p:cNvSpPr>
            <a:spLocks noGrp="1"/>
          </p:cNvSpPr>
          <p:nvPr>
            <p:ph type="title"/>
          </p:nvPr>
        </p:nvSpPr>
        <p:spPr/>
        <p:txBody>
          <a:bodyPr/>
          <a:lstStyle/>
          <a:p>
            <a:pPr algn="ctr"/>
            <a:r>
              <a:rPr lang="en-US" b="1" dirty="0">
                <a:solidFill>
                  <a:schemeClr val="tx2">
                    <a:lumMod val="90000"/>
                    <a:lumOff val="10000"/>
                  </a:schemeClr>
                </a:solidFill>
                <a:latin typeface="Century Gothic" panose="020B0502020202020204" pitchFamily="34" charset="0"/>
              </a:rPr>
              <a:t>12 Reasons to Select Delaware</a:t>
            </a:r>
          </a:p>
        </p:txBody>
      </p:sp>
      <p:graphicFrame>
        <p:nvGraphicFramePr>
          <p:cNvPr id="4" name="Content Placeholder 3">
            <a:extLst>
              <a:ext uri="{FF2B5EF4-FFF2-40B4-BE49-F238E27FC236}">
                <a16:creationId xmlns:a16="http://schemas.microsoft.com/office/drawing/2014/main" id="{48A100BF-4C19-5CEA-9012-01778F285ADA}"/>
              </a:ext>
            </a:extLst>
          </p:cNvPr>
          <p:cNvGraphicFramePr>
            <a:graphicFrameLocks noGrp="1"/>
          </p:cNvGraphicFramePr>
          <p:nvPr>
            <p:ph idx="1"/>
            <p:extLst>
              <p:ext uri="{D42A27DB-BD31-4B8C-83A1-F6EECF244321}">
                <p14:modId xmlns:p14="http://schemas.microsoft.com/office/powerpoint/2010/main" val="304850562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5B07780B-E7CC-5F07-98AD-1255575EE5B2}"/>
              </a:ext>
            </a:extLst>
          </p:cNvPr>
          <p:cNvSpPr>
            <a:spLocks noGrp="1"/>
          </p:cNvSpPr>
          <p:nvPr>
            <p:ph type="sldNum" sz="quarter" idx="12"/>
          </p:nvPr>
        </p:nvSpPr>
        <p:spPr/>
        <p:txBody>
          <a:bodyPr/>
          <a:lstStyle/>
          <a:p>
            <a:fld id="{BF23A5D9-1ADB-4F06-A8AF-51677A732B16}" type="slidenum">
              <a:rPr lang="en-US" smtClean="0"/>
              <a:t>20</a:t>
            </a:fld>
            <a:endParaRPr lang="en-US"/>
          </a:p>
        </p:txBody>
      </p:sp>
    </p:spTree>
    <p:extLst>
      <p:ext uri="{BB962C8B-B14F-4D97-AF65-F5344CB8AC3E}">
        <p14:creationId xmlns:p14="http://schemas.microsoft.com/office/powerpoint/2010/main" val="24298774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DD15B-7DFB-774E-BE80-C687764B88DD}"/>
              </a:ext>
            </a:extLst>
          </p:cNvPr>
          <p:cNvSpPr>
            <a:spLocks noGrp="1"/>
          </p:cNvSpPr>
          <p:nvPr>
            <p:ph type="title"/>
          </p:nvPr>
        </p:nvSpPr>
        <p:spPr/>
        <p:txBody>
          <a:bodyPr/>
          <a:lstStyle/>
          <a:p>
            <a:pPr algn="ctr"/>
            <a:r>
              <a:rPr lang="en-US" b="1" dirty="0">
                <a:solidFill>
                  <a:schemeClr val="tx2">
                    <a:lumMod val="90000"/>
                    <a:lumOff val="10000"/>
                  </a:schemeClr>
                </a:solidFill>
                <a:latin typeface="Century Gothic" panose="020B0502020202020204" pitchFamily="34" charset="0"/>
              </a:rPr>
              <a:t>3313 &amp; 3313A Distinctions</a:t>
            </a:r>
          </a:p>
        </p:txBody>
      </p:sp>
      <p:graphicFrame>
        <p:nvGraphicFramePr>
          <p:cNvPr id="4" name="Content Placeholder 3">
            <a:extLst>
              <a:ext uri="{FF2B5EF4-FFF2-40B4-BE49-F238E27FC236}">
                <a16:creationId xmlns:a16="http://schemas.microsoft.com/office/drawing/2014/main" id="{94C50AA0-9F8E-67D8-4E91-8544A71CB289}"/>
              </a:ext>
            </a:extLst>
          </p:cNvPr>
          <p:cNvGraphicFramePr>
            <a:graphicFrameLocks noGrp="1"/>
          </p:cNvGraphicFramePr>
          <p:nvPr>
            <p:ph idx="1"/>
            <p:extLst>
              <p:ext uri="{D42A27DB-BD31-4B8C-83A1-F6EECF244321}">
                <p14:modId xmlns:p14="http://schemas.microsoft.com/office/powerpoint/2010/main" val="2910929160"/>
              </p:ext>
            </p:extLst>
          </p:nvPr>
        </p:nvGraphicFramePr>
        <p:xfrm>
          <a:off x="0" y="2725420"/>
          <a:ext cx="7098792" cy="32950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21ADD30C-8DF4-5D12-6BE0-4ABD7E4CDB5A}"/>
              </a:ext>
            </a:extLst>
          </p:cNvPr>
          <p:cNvSpPr txBox="1"/>
          <p:nvPr/>
        </p:nvSpPr>
        <p:spPr>
          <a:xfrm>
            <a:off x="1424169" y="1399857"/>
            <a:ext cx="8813310" cy="646331"/>
          </a:xfrm>
          <a:prstGeom prst="rect">
            <a:avLst/>
          </a:prstGeom>
          <a:noFill/>
        </p:spPr>
        <p:txBody>
          <a:bodyPr wrap="none" rtlCol="0">
            <a:spAutoFit/>
          </a:bodyPr>
          <a:lstStyle/>
          <a:p>
            <a:r>
              <a:rPr lang="en-US" dirty="0"/>
              <a:t>Section 3313A of Title 12 enacted in 2017. Referred to as “Excluded Co-Trustee Statute”.</a:t>
            </a:r>
          </a:p>
          <a:p>
            <a:endParaRPr lang="en-US" dirty="0"/>
          </a:p>
        </p:txBody>
      </p:sp>
      <p:sp>
        <p:nvSpPr>
          <p:cNvPr id="7" name="TextBox 6">
            <a:extLst>
              <a:ext uri="{FF2B5EF4-FFF2-40B4-BE49-F238E27FC236}">
                <a16:creationId xmlns:a16="http://schemas.microsoft.com/office/drawing/2014/main" id="{47B75846-0C14-AE04-9514-F0752127BB56}"/>
              </a:ext>
            </a:extLst>
          </p:cNvPr>
          <p:cNvSpPr txBox="1"/>
          <p:nvPr/>
        </p:nvSpPr>
        <p:spPr>
          <a:xfrm>
            <a:off x="2112264" y="2276856"/>
            <a:ext cx="2799036" cy="369332"/>
          </a:xfrm>
          <a:prstGeom prst="rect">
            <a:avLst/>
          </a:prstGeom>
          <a:noFill/>
        </p:spPr>
        <p:txBody>
          <a:bodyPr wrap="none" rtlCol="0">
            <a:spAutoFit/>
          </a:bodyPr>
          <a:lstStyle/>
          <a:p>
            <a:r>
              <a:rPr lang="en-US" dirty="0"/>
              <a:t>Direction versus Exclusion</a:t>
            </a:r>
          </a:p>
        </p:txBody>
      </p:sp>
      <p:sp>
        <p:nvSpPr>
          <p:cNvPr id="8" name="TextBox 7">
            <a:extLst>
              <a:ext uri="{FF2B5EF4-FFF2-40B4-BE49-F238E27FC236}">
                <a16:creationId xmlns:a16="http://schemas.microsoft.com/office/drawing/2014/main" id="{90134658-7932-FACE-2343-4FC3CA42140C}"/>
              </a:ext>
            </a:extLst>
          </p:cNvPr>
          <p:cNvSpPr txBox="1"/>
          <p:nvPr/>
        </p:nvSpPr>
        <p:spPr>
          <a:xfrm>
            <a:off x="6307482" y="2046188"/>
            <a:ext cx="5046318" cy="923330"/>
          </a:xfrm>
          <a:prstGeom prst="rect">
            <a:avLst/>
          </a:prstGeom>
          <a:noFill/>
        </p:spPr>
        <p:txBody>
          <a:bodyPr wrap="none" rtlCol="0">
            <a:spAutoFit/>
          </a:bodyPr>
          <a:lstStyle/>
          <a:p>
            <a:pPr algn="ctr"/>
            <a:r>
              <a:rPr lang="en-US" dirty="0"/>
              <a:t>DE nexus concerns: </a:t>
            </a:r>
          </a:p>
          <a:p>
            <a:pPr algn="ctr"/>
            <a:r>
              <a:rPr lang="en-US" dirty="0"/>
              <a:t>Exclusive administrative powers to the DE trustee</a:t>
            </a:r>
          </a:p>
          <a:p>
            <a:pPr algn="ctr"/>
            <a:endParaRPr lang="en-US" dirty="0"/>
          </a:p>
        </p:txBody>
      </p:sp>
      <p:sp>
        <p:nvSpPr>
          <p:cNvPr id="9" name="TextBox 8">
            <a:extLst>
              <a:ext uri="{FF2B5EF4-FFF2-40B4-BE49-F238E27FC236}">
                <a16:creationId xmlns:a16="http://schemas.microsoft.com/office/drawing/2014/main" id="{3B52FCB9-40B9-A33A-61E5-3E68C0EDF7A2}"/>
              </a:ext>
            </a:extLst>
          </p:cNvPr>
          <p:cNvSpPr txBox="1"/>
          <p:nvPr/>
        </p:nvSpPr>
        <p:spPr>
          <a:xfrm>
            <a:off x="5496010" y="2610683"/>
            <a:ext cx="6523165" cy="3754874"/>
          </a:xfrm>
          <a:prstGeom prst="rect">
            <a:avLst/>
          </a:prstGeom>
          <a:noFill/>
        </p:spPr>
        <p:txBody>
          <a:bodyPr wrap="square" rtlCol="0">
            <a:spAutoFit/>
          </a:bodyPr>
          <a:lstStyle/>
          <a:p>
            <a:r>
              <a:rPr lang="en-US" sz="1400" dirty="0"/>
              <a:t>1. To maintain an account to custody trust assets, receive trust income and make disbursements</a:t>
            </a:r>
          </a:p>
          <a:p>
            <a:r>
              <a:rPr lang="en-US" sz="1400" dirty="0"/>
              <a:t>2. To maintain storage of tangible </a:t>
            </a:r>
            <a:r>
              <a:rPr lang="en-US" sz="1400" dirty="0" err="1"/>
              <a:t>personalty</a:t>
            </a:r>
            <a:r>
              <a:rPr lang="en-US" sz="1400" dirty="0"/>
              <a:t> and evidence of intangible trust property</a:t>
            </a:r>
          </a:p>
          <a:p>
            <a:r>
              <a:rPr lang="en-US" sz="1400" dirty="0"/>
              <a:t>3. To maintain trust records and to originate, facilitate and review trust accountings, reports and other communications</a:t>
            </a:r>
          </a:p>
          <a:p>
            <a:r>
              <a:rPr lang="en-US" sz="1400" dirty="0"/>
              <a:t>4. To maintain an office for trustee meetings and other trust business</a:t>
            </a:r>
          </a:p>
          <a:p>
            <a:r>
              <a:rPr lang="en-US" sz="1400" dirty="0"/>
              <a:t>5. to respond to inquiries concerning the trust from</a:t>
            </a:r>
          </a:p>
          <a:p>
            <a:r>
              <a:rPr lang="en-US" sz="1400" dirty="0"/>
              <a:t>beneficiaries, trust fiduciaries and unrelated third parties</a:t>
            </a:r>
          </a:p>
          <a:p>
            <a:r>
              <a:rPr lang="en-US" sz="1400" dirty="0"/>
              <a:t>6. To execute documents in connection with performance of its duties</a:t>
            </a:r>
          </a:p>
          <a:p>
            <a:r>
              <a:rPr lang="en-US" sz="1400" dirty="0"/>
              <a:t>7. To retain accountants, attorneys, agents, and other advisers</a:t>
            </a:r>
          </a:p>
          <a:p>
            <a:r>
              <a:rPr lang="en-US" sz="1400" dirty="0"/>
              <a:t>in connection with the performance of its duties</a:t>
            </a:r>
          </a:p>
          <a:p>
            <a:r>
              <a:rPr lang="en-US" sz="1400" dirty="0"/>
              <a:t>8. To prepare and file (or arrange for the preparation and filing of) income tax</a:t>
            </a:r>
          </a:p>
          <a:p>
            <a:r>
              <a:rPr lang="en-US" sz="1400" dirty="0"/>
              <a:t>returns for the trust</a:t>
            </a:r>
          </a:p>
          <a:p>
            <a:r>
              <a:rPr lang="en-US" sz="1400" dirty="0"/>
              <a:t>9. To allocate receipts, expenses, and distributions to income or principal in its discretion.</a:t>
            </a:r>
          </a:p>
          <a:p>
            <a:endParaRPr lang="en-US" sz="1400" dirty="0"/>
          </a:p>
        </p:txBody>
      </p:sp>
      <p:sp>
        <p:nvSpPr>
          <p:cNvPr id="3" name="Slide Number Placeholder 2">
            <a:extLst>
              <a:ext uri="{FF2B5EF4-FFF2-40B4-BE49-F238E27FC236}">
                <a16:creationId xmlns:a16="http://schemas.microsoft.com/office/drawing/2014/main" id="{1B0F19DD-F6AC-BFB2-1D17-1D4EA5C7234D}"/>
              </a:ext>
            </a:extLst>
          </p:cNvPr>
          <p:cNvSpPr>
            <a:spLocks noGrp="1"/>
          </p:cNvSpPr>
          <p:nvPr>
            <p:ph type="sldNum" sz="quarter" idx="12"/>
          </p:nvPr>
        </p:nvSpPr>
        <p:spPr/>
        <p:txBody>
          <a:bodyPr/>
          <a:lstStyle/>
          <a:p>
            <a:fld id="{BF23A5D9-1ADB-4F06-A8AF-51677A732B16}" type="slidenum">
              <a:rPr lang="en-US" smtClean="0"/>
              <a:t>21</a:t>
            </a:fld>
            <a:endParaRPr lang="en-US"/>
          </a:p>
        </p:txBody>
      </p:sp>
    </p:spTree>
    <p:extLst>
      <p:ext uri="{BB962C8B-B14F-4D97-AF65-F5344CB8AC3E}">
        <p14:creationId xmlns:p14="http://schemas.microsoft.com/office/powerpoint/2010/main" val="4031835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CB036-FB86-620F-AF60-BD0D2FDB678E}"/>
              </a:ext>
            </a:extLst>
          </p:cNvPr>
          <p:cNvSpPr>
            <a:spLocks noGrp="1"/>
          </p:cNvSpPr>
          <p:nvPr>
            <p:ph type="title"/>
          </p:nvPr>
        </p:nvSpPr>
        <p:spPr>
          <a:xfrm>
            <a:off x="838200" y="188912"/>
            <a:ext cx="10515600" cy="1325563"/>
          </a:xfrm>
        </p:spPr>
        <p:txBody>
          <a:bodyPr/>
          <a:lstStyle/>
          <a:p>
            <a:pPr algn="ctr"/>
            <a:r>
              <a:rPr lang="en-US" b="1" dirty="0">
                <a:solidFill>
                  <a:schemeClr val="tx2">
                    <a:lumMod val="90000"/>
                    <a:lumOff val="10000"/>
                  </a:schemeClr>
                </a:solidFill>
              </a:rPr>
              <a:t>Comparison to other Jurisdictions </a:t>
            </a:r>
          </a:p>
        </p:txBody>
      </p:sp>
      <p:graphicFrame>
        <p:nvGraphicFramePr>
          <p:cNvPr id="4" name="Content Placeholder 3">
            <a:extLst>
              <a:ext uri="{FF2B5EF4-FFF2-40B4-BE49-F238E27FC236}">
                <a16:creationId xmlns:a16="http://schemas.microsoft.com/office/drawing/2014/main" id="{DB4D0E55-EFE1-FA0D-2051-8BCF8EBFD120}"/>
              </a:ext>
            </a:extLst>
          </p:cNvPr>
          <p:cNvGraphicFramePr>
            <a:graphicFrameLocks noGrp="1"/>
          </p:cNvGraphicFramePr>
          <p:nvPr>
            <p:ph idx="1"/>
            <p:extLst>
              <p:ext uri="{D42A27DB-BD31-4B8C-83A1-F6EECF244321}">
                <p14:modId xmlns:p14="http://schemas.microsoft.com/office/powerpoint/2010/main" val="2801535633"/>
              </p:ext>
            </p:extLst>
          </p:nvPr>
        </p:nvGraphicFramePr>
        <p:xfrm>
          <a:off x="481584" y="1514475"/>
          <a:ext cx="10515595" cy="5207000"/>
        </p:xfrm>
        <a:graphic>
          <a:graphicData uri="http://schemas.openxmlformats.org/drawingml/2006/table">
            <a:tbl>
              <a:tblPr firstRow="1" bandRow="1">
                <a:tableStyleId>{5C22544A-7EE6-4342-B048-85BDC9FD1C3A}</a:tableStyleId>
              </a:tblPr>
              <a:tblGrid>
                <a:gridCol w="1325640">
                  <a:extLst>
                    <a:ext uri="{9D8B030D-6E8A-4147-A177-3AD203B41FA5}">
                      <a16:colId xmlns:a16="http://schemas.microsoft.com/office/drawing/2014/main" val="2028819269"/>
                    </a:ext>
                  </a:extLst>
                </a:gridCol>
                <a:gridCol w="1374888">
                  <a:extLst>
                    <a:ext uri="{9D8B030D-6E8A-4147-A177-3AD203B41FA5}">
                      <a16:colId xmlns:a16="http://schemas.microsoft.com/office/drawing/2014/main" val="4195168216"/>
                    </a:ext>
                  </a:extLst>
                </a:gridCol>
                <a:gridCol w="1271016">
                  <a:extLst>
                    <a:ext uri="{9D8B030D-6E8A-4147-A177-3AD203B41FA5}">
                      <a16:colId xmlns:a16="http://schemas.microsoft.com/office/drawing/2014/main" val="1663030602"/>
                    </a:ext>
                  </a:extLst>
                </a:gridCol>
                <a:gridCol w="1106424">
                  <a:extLst>
                    <a:ext uri="{9D8B030D-6E8A-4147-A177-3AD203B41FA5}">
                      <a16:colId xmlns:a16="http://schemas.microsoft.com/office/drawing/2014/main" val="3642323766"/>
                    </a:ext>
                  </a:extLst>
                </a:gridCol>
                <a:gridCol w="1106424">
                  <a:extLst>
                    <a:ext uri="{9D8B030D-6E8A-4147-A177-3AD203B41FA5}">
                      <a16:colId xmlns:a16="http://schemas.microsoft.com/office/drawing/2014/main" val="1275363088"/>
                    </a:ext>
                  </a:extLst>
                </a:gridCol>
                <a:gridCol w="1408176">
                  <a:extLst>
                    <a:ext uri="{9D8B030D-6E8A-4147-A177-3AD203B41FA5}">
                      <a16:colId xmlns:a16="http://schemas.microsoft.com/office/drawing/2014/main" val="1012063038"/>
                    </a:ext>
                  </a:extLst>
                </a:gridCol>
                <a:gridCol w="1658869">
                  <a:extLst>
                    <a:ext uri="{9D8B030D-6E8A-4147-A177-3AD203B41FA5}">
                      <a16:colId xmlns:a16="http://schemas.microsoft.com/office/drawing/2014/main" val="2431544554"/>
                    </a:ext>
                  </a:extLst>
                </a:gridCol>
                <a:gridCol w="1264158">
                  <a:extLst>
                    <a:ext uri="{9D8B030D-6E8A-4147-A177-3AD203B41FA5}">
                      <a16:colId xmlns:a16="http://schemas.microsoft.com/office/drawing/2014/main" val="765592717"/>
                    </a:ext>
                  </a:extLst>
                </a:gridCol>
              </a:tblGrid>
              <a:tr h="370840">
                <a:tc>
                  <a:txBody>
                    <a:bodyPr/>
                    <a:lstStyle/>
                    <a:p>
                      <a:endParaRPr lang="en-US" dirty="0"/>
                    </a:p>
                  </a:txBody>
                  <a:tcPr/>
                </a:tc>
                <a:tc>
                  <a:txBody>
                    <a:bodyPr/>
                    <a:lstStyle/>
                    <a:p>
                      <a:r>
                        <a:rPr lang="en-US" sz="1600" dirty="0"/>
                        <a:t>Alaska</a:t>
                      </a:r>
                    </a:p>
                  </a:txBody>
                  <a:tcPr/>
                </a:tc>
                <a:tc>
                  <a:txBody>
                    <a:bodyPr/>
                    <a:lstStyle/>
                    <a:p>
                      <a:r>
                        <a:rPr lang="en-US" sz="1600" dirty="0"/>
                        <a:t>Delaware</a:t>
                      </a:r>
                    </a:p>
                  </a:txBody>
                  <a:tcPr/>
                </a:tc>
                <a:tc>
                  <a:txBody>
                    <a:bodyPr/>
                    <a:lstStyle/>
                    <a:p>
                      <a:r>
                        <a:rPr lang="en-US" sz="1600" dirty="0"/>
                        <a:t>Florida</a:t>
                      </a:r>
                    </a:p>
                  </a:txBody>
                  <a:tcPr/>
                </a:tc>
                <a:tc>
                  <a:txBody>
                    <a:bodyPr/>
                    <a:lstStyle/>
                    <a:p>
                      <a:r>
                        <a:rPr lang="en-US" sz="1600" dirty="0"/>
                        <a:t>Nevada</a:t>
                      </a:r>
                    </a:p>
                  </a:txBody>
                  <a:tcPr/>
                </a:tc>
                <a:tc>
                  <a:txBody>
                    <a:bodyPr/>
                    <a:lstStyle/>
                    <a:p>
                      <a:r>
                        <a:rPr lang="en-US" sz="1600" dirty="0"/>
                        <a:t>Pennsylvania</a:t>
                      </a:r>
                    </a:p>
                  </a:txBody>
                  <a:tcPr/>
                </a:tc>
                <a:tc>
                  <a:txBody>
                    <a:bodyPr/>
                    <a:lstStyle/>
                    <a:p>
                      <a:r>
                        <a:rPr lang="en-US" sz="1600" dirty="0"/>
                        <a:t>South Dakota</a:t>
                      </a:r>
                    </a:p>
                  </a:txBody>
                  <a:tcPr/>
                </a:tc>
                <a:tc>
                  <a:txBody>
                    <a:bodyPr/>
                    <a:lstStyle/>
                    <a:p>
                      <a:r>
                        <a:rPr lang="en-US" sz="1600" dirty="0"/>
                        <a:t>Wyoming</a:t>
                      </a:r>
                    </a:p>
                  </a:txBody>
                  <a:tcPr/>
                </a:tc>
                <a:extLst>
                  <a:ext uri="{0D108BD9-81ED-4DB2-BD59-A6C34878D82A}">
                    <a16:rowId xmlns:a16="http://schemas.microsoft.com/office/drawing/2014/main" val="956425832"/>
                  </a:ext>
                </a:extLst>
              </a:tr>
              <a:tr h="370840">
                <a:tc>
                  <a:txBody>
                    <a:bodyPr/>
                    <a:lstStyle/>
                    <a:p>
                      <a:r>
                        <a:rPr lang="en-US" sz="1200" b="1"/>
                        <a:t>Directed Trusts</a:t>
                      </a:r>
                      <a:endParaRPr lang="en-US" sz="1200" b="1" dirty="0"/>
                    </a:p>
                  </a:txBody>
                  <a:tcPr/>
                </a:tc>
                <a:tc>
                  <a:txBody>
                    <a:bodyPr/>
                    <a:lstStyle/>
                    <a:p>
                      <a:r>
                        <a:rPr lang="en-US" sz="1100" dirty="0"/>
                        <a:t>Directed Trusts are permitted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Directed Trusts are permitted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Directed Trusts are permitted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Directed Trusts are permitted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Directed Trusts are permitted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Directed Trusts are permitted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Directed Trusts are permitted</a:t>
                      </a:r>
                    </a:p>
                  </a:txBody>
                  <a:tcPr/>
                </a:tc>
                <a:extLst>
                  <a:ext uri="{0D108BD9-81ED-4DB2-BD59-A6C34878D82A}">
                    <a16:rowId xmlns:a16="http://schemas.microsoft.com/office/drawing/2014/main" val="3139101837"/>
                  </a:ext>
                </a:extLst>
              </a:tr>
              <a:tr h="370840">
                <a:tc>
                  <a:txBody>
                    <a:bodyPr/>
                    <a:lstStyle/>
                    <a:p>
                      <a:r>
                        <a:rPr lang="en-US" sz="1200" b="1"/>
                        <a:t>Period of Perpetuity</a:t>
                      </a:r>
                      <a:endParaRPr lang="en-US" sz="1200" b="1" dirty="0"/>
                    </a:p>
                  </a:txBody>
                  <a:tcPr/>
                </a:tc>
                <a:tc>
                  <a:txBody>
                    <a:bodyPr/>
                    <a:lstStyle/>
                    <a:p>
                      <a:r>
                        <a:rPr lang="en-US" sz="1100" dirty="0"/>
                        <a:t>Indefinite period of perpetuity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Indefinite period of perpetuity</a:t>
                      </a:r>
                    </a:p>
                  </a:txBody>
                  <a:tcPr/>
                </a:tc>
                <a:tc>
                  <a:txBody>
                    <a:bodyPr/>
                    <a:lstStyle/>
                    <a:p>
                      <a:r>
                        <a:rPr lang="en-US" sz="1100" dirty="0"/>
                        <a:t>1,000 years</a:t>
                      </a:r>
                    </a:p>
                  </a:txBody>
                  <a:tcPr/>
                </a:tc>
                <a:tc>
                  <a:txBody>
                    <a:bodyPr/>
                    <a:lstStyle/>
                    <a:p>
                      <a:r>
                        <a:rPr lang="en-US" sz="1100" dirty="0"/>
                        <a:t>365 years</a:t>
                      </a:r>
                    </a:p>
                  </a:txBody>
                  <a:tcPr/>
                </a:tc>
                <a:tc>
                  <a:txBody>
                    <a:bodyPr/>
                    <a:lstStyle/>
                    <a:p>
                      <a:r>
                        <a:rPr lang="en-US" sz="1100" dirty="0"/>
                        <a:t>Indefinite period of perpetuity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Indefinite period of perpetuity</a:t>
                      </a:r>
                    </a:p>
                  </a:txBody>
                  <a:tcPr/>
                </a:tc>
                <a:tc>
                  <a:txBody>
                    <a:bodyPr/>
                    <a:lstStyle/>
                    <a:p>
                      <a:r>
                        <a:rPr lang="en-US" sz="1100" dirty="0"/>
                        <a:t>1,000 years</a:t>
                      </a:r>
                    </a:p>
                  </a:txBody>
                  <a:tcPr/>
                </a:tc>
                <a:extLst>
                  <a:ext uri="{0D108BD9-81ED-4DB2-BD59-A6C34878D82A}">
                    <a16:rowId xmlns:a16="http://schemas.microsoft.com/office/drawing/2014/main" val="1025707202"/>
                  </a:ext>
                </a:extLst>
              </a:tr>
              <a:tr h="370840">
                <a:tc>
                  <a:txBody>
                    <a:bodyPr/>
                    <a:lstStyle/>
                    <a:p>
                      <a:r>
                        <a:rPr lang="en-US" sz="1200" b="1"/>
                        <a:t>NJSA Statute</a:t>
                      </a:r>
                      <a:endParaRPr lang="en-US" sz="1200" b="1" dirty="0"/>
                    </a:p>
                  </a:txBody>
                  <a:tcPr/>
                </a:tc>
                <a:tc>
                  <a:txBody>
                    <a:bodyPr/>
                    <a:lstStyle/>
                    <a:p>
                      <a:r>
                        <a:rPr lang="en-US" sz="1100" dirty="0"/>
                        <a:t>Yes</a:t>
                      </a:r>
                    </a:p>
                  </a:txBody>
                  <a:tcPr/>
                </a:tc>
                <a:tc>
                  <a:txBody>
                    <a:bodyPr/>
                    <a:lstStyle/>
                    <a:p>
                      <a:r>
                        <a:rPr lang="en-US" sz="1100" dirty="0"/>
                        <a:t>Yes</a:t>
                      </a:r>
                    </a:p>
                  </a:txBody>
                  <a:tcPr/>
                </a:tc>
                <a:tc>
                  <a:txBody>
                    <a:bodyPr/>
                    <a:lstStyle/>
                    <a:p>
                      <a:r>
                        <a:rPr lang="en-US" sz="1100" dirty="0"/>
                        <a:t>Yes</a:t>
                      </a:r>
                    </a:p>
                  </a:txBody>
                  <a:tcPr/>
                </a:tc>
                <a:tc>
                  <a:txBody>
                    <a:bodyPr/>
                    <a:lstStyle/>
                    <a:p>
                      <a:r>
                        <a:rPr lang="en-US" sz="1100" dirty="0"/>
                        <a:t>Yes</a:t>
                      </a:r>
                    </a:p>
                  </a:txBody>
                  <a:tcPr/>
                </a:tc>
                <a:tc>
                  <a:txBody>
                    <a:bodyPr/>
                    <a:lstStyle/>
                    <a:p>
                      <a:r>
                        <a:rPr lang="en-US" sz="1100" dirty="0"/>
                        <a:t>Yes</a:t>
                      </a:r>
                    </a:p>
                  </a:txBody>
                  <a:tcPr/>
                </a:tc>
                <a:tc>
                  <a:txBody>
                    <a:bodyPr/>
                    <a:lstStyle/>
                    <a:p>
                      <a:r>
                        <a:rPr lang="en-US" sz="1100" dirty="0"/>
                        <a:t>No</a:t>
                      </a:r>
                    </a:p>
                  </a:txBody>
                  <a:tcPr/>
                </a:tc>
                <a:tc>
                  <a:txBody>
                    <a:bodyPr/>
                    <a:lstStyle/>
                    <a:p>
                      <a:r>
                        <a:rPr lang="en-US" sz="1100" dirty="0"/>
                        <a:t>No</a:t>
                      </a:r>
                    </a:p>
                  </a:txBody>
                  <a:tcPr/>
                </a:tc>
                <a:extLst>
                  <a:ext uri="{0D108BD9-81ED-4DB2-BD59-A6C34878D82A}">
                    <a16:rowId xmlns:a16="http://schemas.microsoft.com/office/drawing/2014/main" val="4222640252"/>
                  </a:ext>
                </a:extLst>
              </a:tr>
              <a:tr h="370840">
                <a:tc>
                  <a:txBody>
                    <a:bodyPr/>
                    <a:lstStyle/>
                    <a:p>
                      <a:r>
                        <a:rPr lang="en-US" sz="1200" b="1"/>
                        <a:t>Domestic Asset Protection Trusts</a:t>
                      </a:r>
                      <a:endParaRPr lang="en-US" sz="1200" b="1" dirty="0"/>
                    </a:p>
                  </a:txBody>
                  <a:tcPr/>
                </a:tc>
                <a:tc>
                  <a:txBody>
                    <a:bodyPr/>
                    <a:lstStyle/>
                    <a:p>
                      <a:r>
                        <a:rPr lang="en-US" sz="1100" dirty="0"/>
                        <a:t>4-year look-back period with no exceptions.</a:t>
                      </a:r>
                    </a:p>
                  </a:txBody>
                  <a:tcPr/>
                </a:tc>
                <a:tc>
                  <a:txBody>
                    <a:bodyPr/>
                    <a:lstStyle/>
                    <a:p>
                      <a:r>
                        <a:rPr lang="en-US" sz="1100" dirty="0"/>
                        <a:t>4-year look-back period with exceptions for martial and tort claims made prior to assets transferred to trust.</a:t>
                      </a:r>
                    </a:p>
                  </a:txBody>
                  <a:tcPr/>
                </a:tc>
                <a:tc>
                  <a:txBody>
                    <a:bodyPr/>
                    <a:lstStyle/>
                    <a:p>
                      <a:r>
                        <a:rPr lang="en-US" sz="1100" dirty="0"/>
                        <a:t>Does not allow for Domestic Asset Protection Trusts.</a:t>
                      </a:r>
                    </a:p>
                  </a:txBody>
                  <a:tcPr/>
                </a:tc>
                <a:tc>
                  <a:txBody>
                    <a:bodyPr/>
                    <a:lstStyle/>
                    <a:p>
                      <a:r>
                        <a:rPr lang="en-US" sz="1100" dirty="0"/>
                        <a:t>2-year look-back period with no exceptions.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Does not allow for Domestic Asset Protection Trusts.</a:t>
                      </a:r>
                    </a:p>
                    <a:p>
                      <a:endParaRPr lang="en-US" sz="1100" dirty="0"/>
                    </a:p>
                  </a:txBody>
                  <a:tcPr/>
                </a:tc>
                <a:tc>
                  <a:txBody>
                    <a:bodyPr/>
                    <a:lstStyle/>
                    <a:p>
                      <a:r>
                        <a:rPr lang="en-US" sz="1100" dirty="0"/>
                        <a:t>2-year look-back period with exceptions for marital claims made prior to assets transferred to trust.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4-year look-back period with exceptions for martial and tort claims made prior to assets transferred to trust.</a:t>
                      </a:r>
                    </a:p>
                  </a:txBody>
                  <a:tcPr/>
                </a:tc>
                <a:extLst>
                  <a:ext uri="{0D108BD9-81ED-4DB2-BD59-A6C34878D82A}">
                    <a16:rowId xmlns:a16="http://schemas.microsoft.com/office/drawing/2014/main" val="4197037850"/>
                  </a:ext>
                </a:extLst>
              </a:tr>
              <a:tr h="370840">
                <a:tc>
                  <a:txBody>
                    <a:bodyPr/>
                    <a:lstStyle/>
                    <a:p>
                      <a:r>
                        <a:rPr lang="en-US" sz="1200" b="1"/>
                        <a:t>Virtual Representation</a:t>
                      </a:r>
                      <a:endParaRPr lang="en-US" sz="1200" b="1" dirty="0"/>
                    </a:p>
                  </a:txBody>
                  <a:tcPr/>
                </a:tc>
                <a:tc>
                  <a:txBody>
                    <a:bodyPr/>
                    <a:lstStyle/>
                    <a:p>
                      <a:r>
                        <a:rPr lang="en-US" sz="1100" dirty="0"/>
                        <a:t>Yes</a:t>
                      </a:r>
                    </a:p>
                  </a:txBody>
                  <a:tcPr/>
                </a:tc>
                <a:tc>
                  <a:txBody>
                    <a:bodyPr/>
                    <a:lstStyle/>
                    <a:p>
                      <a:r>
                        <a:rPr lang="en-US" sz="1100" dirty="0"/>
                        <a:t>Yes</a:t>
                      </a:r>
                    </a:p>
                  </a:txBody>
                  <a:tcPr/>
                </a:tc>
                <a:tc>
                  <a:txBody>
                    <a:bodyPr/>
                    <a:lstStyle/>
                    <a:p>
                      <a:r>
                        <a:rPr lang="en-US" sz="1100" dirty="0"/>
                        <a:t>Yes</a:t>
                      </a:r>
                    </a:p>
                  </a:txBody>
                  <a:tcPr/>
                </a:tc>
                <a:tc>
                  <a:txBody>
                    <a:bodyPr/>
                    <a:lstStyle/>
                    <a:p>
                      <a:r>
                        <a:rPr lang="en-US" sz="1100" dirty="0"/>
                        <a:t>Yes</a:t>
                      </a:r>
                    </a:p>
                  </a:txBody>
                  <a:tcPr/>
                </a:tc>
                <a:tc>
                  <a:txBody>
                    <a:bodyPr/>
                    <a:lstStyle/>
                    <a:p>
                      <a:r>
                        <a:rPr lang="en-US" sz="1100" dirty="0"/>
                        <a:t>Yes</a:t>
                      </a:r>
                    </a:p>
                  </a:txBody>
                  <a:tcPr/>
                </a:tc>
                <a:tc>
                  <a:txBody>
                    <a:bodyPr/>
                    <a:lstStyle/>
                    <a:p>
                      <a:r>
                        <a:rPr lang="en-US" sz="1100" dirty="0"/>
                        <a:t>Yes</a:t>
                      </a:r>
                    </a:p>
                  </a:txBody>
                  <a:tcPr/>
                </a:tc>
                <a:tc>
                  <a:txBody>
                    <a:bodyPr/>
                    <a:lstStyle/>
                    <a:p>
                      <a:r>
                        <a:rPr lang="en-US" sz="1100" dirty="0"/>
                        <a:t>Yes</a:t>
                      </a:r>
                    </a:p>
                  </a:txBody>
                  <a:tcPr/>
                </a:tc>
                <a:extLst>
                  <a:ext uri="{0D108BD9-81ED-4DB2-BD59-A6C34878D82A}">
                    <a16:rowId xmlns:a16="http://schemas.microsoft.com/office/drawing/2014/main" val="4102813700"/>
                  </a:ext>
                </a:extLst>
              </a:tr>
              <a:tr h="370840">
                <a:tc>
                  <a:txBody>
                    <a:bodyPr/>
                    <a:lstStyle/>
                    <a:p>
                      <a:r>
                        <a:rPr lang="en-US" sz="1200" b="1" dirty="0"/>
                        <a:t>Privacy – duty to inform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No duty to inform beneficiaries of a revocable trust’s creation</a:t>
                      </a:r>
                    </a:p>
                  </a:txBody>
                  <a:tcPr/>
                </a:tc>
                <a:tc>
                  <a:txBody>
                    <a:bodyPr/>
                    <a:lstStyle/>
                    <a:p>
                      <a:r>
                        <a:rPr lang="en-US" sz="1100" dirty="0"/>
                        <a:t>No requirement to inform beneficiaries of a trust’s creation</a:t>
                      </a:r>
                    </a:p>
                  </a:txBody>
                  <a:tcPr/>
                </a:tc>
                <a:tc>
                  <a:txBody>
                    <a:bodyPr/>
                    <a:lstStyle/>
                    <a:p>
                      <a:r>
                        <a:rPr lang="en-US" sz="1100" dirty="0"/>
                        <a:t>Duty to inform beneficiaries cannot be waived</a:t>
                      </a:r>
                    </a:p>
                  </a:txBody>
                  <a:tcPr/>
                </a:tc>
                <a:tc>
                  <a:txBody>
                    <a:bodyPr/>
                    <a:lstStyle/>
                    <a:p>
                      <a:r>
                        <a:rPr lang="en-US" sz="1100" dirty="0"/>
                        <a:t>No requirement to inform beneficiaries of a trust’s creation</a:t>
                      </a:r>
                    </a:p>
                  </a:txBody>
                  <a:tcPr/>
                </a:tc>
                <a:tc>
                  <a:txBody>
                    <a:bodyPr/>
                    <a:lstStyle/>
                    <a:p>
                      <a:r>
                        <a:rPr lang="en-US" sz="1100" dirty="0"/>
                        <a:t>Duty to inform beneficiaries of </a:t>
                      </a:r>
                      <a:r>
                        <a:rPr lang="en-US" sz="1100"/>
                        <a:t>trust’s existence, </a:t>
                      </a:r>
                      <a:r>
                        <a:rPr lang="en-US" sz="1100" dirty="0"/>
                        <a:t>identify key information</a:t>
                      </a:r>
                      <a:r>
                        <a:rPr lang="en-US" sz="1100"/>
                        <a:t>, and </a:t>
                      </a:r>
                      <a:r>
                        <a:rPr lang="en-US" sz="1100" dirty="0"/>
                        <a:t>provide reporting.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No duty to inform beneficiaries of a revocable trust’s creation</a:t>
                      </a:r>
                    </a:p>
                    <a:p>
                      <a:endParaRPr lang="en-US" sz="1100" dirty="0"/>
                    </a:p>
                  </a:txBody>
                  <a:tcPr/>
                </a:tc>
                <a:tc>
                  <a:txBody>
                    <a:bodyPr/>
                    <a:lstStyle/>
                    <a:p>
                      <a:r>
                        <a:rPr lang="en-US" sz="1100" dirty="0"/>
                        <a:t>Duty to inform beneficiaries of a trust’s creation can be waived by trust agreement</a:t>
                      </a:r>
                    </a:p>
                  </a:txBody>
                  <a:tcPr/>
                </a:tc>
                <a:extLst>
                  <a:ext uri="{0D108BD9-81ED-4DB2-BD59-A6C34878D82A}">
                    <a16:rowId xmlns:a16="http://schemas.microsoft.com/office/drawing/2014/main" val="29149716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State Income Tax on Trusts</a:t>
                      </a:r>
                    </a:p>
                  </a:txBody>
                  <a:tcPr/>
                </a:tc>
                <a:tc>
                  <a:txBody>
                    <a:bodyPr/>
                    <a:lstStyle/>
                    <a:p>
                      <a:r>
                        <a:rPr lang="en-US" sz="1100" dirty="0"/>
                        <a:t>Only if beneficiaries live in state</a:t>
                      </a:r>
                    </a:p>
                  </a:txBody>
                  <a:tcPr/>
                </a:tc>
                <a:tc>
                  <a:txBody>
                    <a:bodyPr/>
                    <a:lstStyle/>
                    <a:p>
                      <a:r>
                        <a:rPr lang="en-US" sz="1100" dirty="0"/>
                        <a:t>None</a:t>
                      </a:r>
                    </a:p>
                  </a:txBody>
                  <a:tcPr/>
                </a:tc>
                <a:tc>
                  <a:txBody>
                    <a:bodyPr/>
                    <a:lstStyle/>
                    <a:p>
                      <a:r>
                        <a:rPr lang="en-US" sz="1100" dirty="0"/>
                        <a:t>None</a:t>
                      </a:r>
                    </a:p>
                  </a:txBody>
                  <a:tcPr/>
                </a:tc>
                <a:tc>
                  <a:txBody>
                    <a:bodyPr/>
                    <a:lstStyle/>
                    <a:p>
                      <a:r>
                        <a:rPr lang="en-US" sz="1100" dirty="0"/>
                        <a:t>None</a:t>
                      </a:r>
                    </a:p>
                  </a:txBody>
                  <a:tcPr/>
                </a:tc>
                <a:tc>
                  <a:txBody>
                    <a:bodyPr/>
                    <a:lstStyle/>
                    <a:p>
                      <a:r>
                        <a:rPr lang="en-US" sz="1100" dirty="0"/>
                        <a:t>Yes</a:t>
                      </a:r>
                    </a:p>
                  </a:txBody>
                  <a:tcPr/>
                </a:tc>
                <a:tc>
                  <a:txBody>
                    <a:bodyPr/>
                    <a:lstStyle/>
                    <a:p>
                      <a:r>
                        <a:rPr lang="en-US" sz="1100" dirty="0"/>
                        <a:t>None</a:t>
                      </a:r>
                    </a:p>
                  </a:txBody>
                  <a:tcPr/>
                </a:tc>
                <a:tc>
                  <a:txBody>
                    <a:bodyPr/>
                    <a:lstStyle/>
                    <a:p>
                      <a:r>
                        <a:rPr lang="en-US" sz="1100" dirty="0"/>
                        <a:t>None</a:t>
                      </a:r>
                    </a:p>
                  </a:txBody>
                  <a:tcPr/>
                </a:tc>
                <a:extLst>
                  <a:ext uri="{0D108BD9-81ED-4DB2-BD59-A6C34878D82A}">
                    <a16:rowId xmlns:a16="http://schemas.microsoft.com/office/drawing/2014/main" val="2081976686"/>
                  </a:ext>
                </a:extLst>
              </a:tr>
            </a:tbl>
          </a:graphicData>
        </a:graphic>
      </p:graphicFrame>
      <p:sp>
        <p:nvSpPr>
          <p:cNvPr id="3" name="Slide Number Placeholder 2">
            <a:extLst>
              <a:ext uri="{FF2B5EF4-FFF2-40B4-BE49-F238E27FC236}">
                <a16:creationId xmlns:a16="http://schemas.microsoft.com/office/drawing/2014/main" id="{81E6ECE7-FBD9-5718-3B53-CFD98470E285}"/>
              </a:ext>
            </a:extLst>
          </p:cNvPr>
          <p:cNvSpPr>
            <a:spLocks noGrp="1"/>
          </p:cNvSpPr>
          <p:nvPr>
            <p:ph type="sldNum" sz="quarter" idx="12"/>
          </p:nvPr>
        </p:nvSpPr>
        <p:spPr/>
        <p:txBody>
          <a:bodyPr/>
          <a:lstStyle/>
          <a:p>
            <a:fld id="{BF23A5D9-1ADB-4F06-A8AF-51677A732B16}" type="slidenum">
              <a:rPr lang="en-US" smtClean="0"/>
              <a:t>22</a:t>
            </a:fld>
            <a:endParaRPr lang="en-US"/>
          </a:p>
        </p:txBody>
      </p:sp>
    </p:spTree>
    <p:extLst>
      <p:ext uri="{BB962C8B-B14F-4D97-AF65-F5344CB8AC3E}">
        <p14:creationId xmlns:p14="http://schemas.microsoft.com/office/powerpoint/2010/main" val="281919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chemeClr val="tx2">
                    <a:lumMod val="90000"/>
                    <a:lumOff val="10000"/>
                  </a:schemeClr>
                </a:solidFill>
                <a:latin typeface="Century Gothic" panose="020B0502020202020204" pitchFamily="34" charset="0"/>
              </a:rPr>
              <a:t>Key Motivations for Choosing the U.S.</a:t>
            </a:r>
          </a:p>
        </p:txBody>
      </p:sp>
      <p:grpSp>
        <p:nvGrpSpPr>
          <p:cNvPr id="19" name="Group 18"/>
          <p:cNvGrpSpPr/>
          <p:nvPr/>
        </p:nvGrpSpPr>
        <p:grpSpPr>
          <a:xfrm>
            <a:off x="866155" y="2081213"/>
            <a:ext cx="10466043" cy="2834521"/>
            <a:chOff x="1226124" y="2081212"/>
            <a:chExt cx="9342691" cy="2834521"/>
          </a:xfrm>
        </p:grpSpPr>
        <p:sp>
          <p:nvSpPr>
            <p:cNvPr id="6" name="Freeform 5"/>
            <p:cNvSpPr/>
            <p:nvPr/>
          </p:nvSpPr>
          <p:spPr>
            <a:xfrm>
              <a:off x="3467643" y="2081212"/>
              <a:ext cx="4859840" cy="823078"/>
            </a:xfrm>
            <a:custGeom>
              <a:avLst/>
              <a:gdLst>
                <a:gd name="connsiteX0" fmla="*/ 0 w 2074046"/>
                <a:gd name="connsiteY0" fmla="*/ 0 h 2074046"/>
                <a:gd name="connsiteX1" fmla="*/ 2074046 w 2074046"/>
                <a:gd name="connsiteY1" fmla="*/ 0 h 2074046"/>
                <a:gd name="connsiteX2" fmla="*/ 2074046 w 2074046"/>
                <a:gd name="connsiteY2" fmla="*/ 2074046 h 2074046"/>
                <a:gd name="connsiteX3" fmla="*/ 0 w 2074046"/>
                <a:gd name="connsiteY3" fmla="*/ 2074046 h 2074046"/>
                <a:gd name="connsiteX4" fmla="*/ 0 w 2074046"/>
                <a:gd name="connsiteY4" fmla="*/ 0 h 2074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4046" h="2074046">
                  <a:moveTo>
                    <a:pt x="0" y="0"/>
                  </a:moveTo>
                  <a:lnTo>
                    <a:pt x="2074046" y="0"/>
                  </a:lnTo>
                  <a:lnTo>
                    <a:pt x="2074046" y="2074046"/>
                  </a:lnTo>
                  <a:lnTo>
                    <a:pt x="0" y="2074046"/>
                  </a:lnTo>
                  <a:lnTo>
                    <a:pt x="0" y="0"/>
                  </a:lnTo>
                  <a:close/>
                </a:path>
              </a:pathLst>
            </a:custGeom>
            <a:solidFill>
              <a:schemeClr val="accent4"/>
            </a:solidFill>
            <a:ln w="38100" cap="flat" algn="ctr">
              <a:noFill/>
              <a:prstDash val="solid"/>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spcFirstLastPara="0" vert="horz" wrap="square" lIns="0" tIns="91440" rIns="0" bIns="91440" numCol="1" spcCol="1270" anchor="ctr" anchorCtr="0">
              <a:noAutofit/>
            </a:bodyPr>
            <a:lstStyle/>
            <a:p>
              <a:pPr algn="ctr" defTabSz="533400">
                <a:spcBef>
                  <a:spcPts val="450"/>
                </a:spcBef>
                <a:spcAft>
                  <a:spcPts val="450"/>
                </a:spcAft>
              </a:pPr>
              <a:r>
                <a:rPr lang="en-US" sz="1600" b="1" dirty="0">
                  <a:solidFill>
                    <a:schemeClr val="bg1"/>
                  </a:solidFill>
                </a:rPr>
                <a:t>Death of foreign settlor of foreign grantor trust </a:t>
              </a:r>
              <a:br>
                <a:rPr lang="en-US" sz="1600" b="1" dirty="0">
                  <a:solidFill>
                    <a:schemeClr val="bg1"/>
                  </a:solidFill>
                </a:rPr>
              </a:br>
              <a:r>
                <a:rPr lang="en-US" sz="1600" b="1" dirty="0">
                  <a:solidFill>
                    <a:schemeClr val="bg1"/>
                  </a:solidFill>
                </a:rPr>
                <a:t>with U.S. beneficiaries</a:t>
              </a:r>
            </a:p>
          </p:txBody>
        </p:sp>
        <p:grpSp>
          <p:nvGrpSpPr>
            <p:cNvPr id="11" name="Group 10"/>
            <p:cNvGrpSpPr/>
            <p:nvPr/>
          </p:nvGrpSpPr>
          <p:grpSpPr>
            <a:xfrm>
              <a:off x="1226124" y="3095278"/>
              <a:ext cx="9342691" cy="806390"/>
              <a:chOff x="1226124" y="2674756"/>
              <a:chExt cx="9342691" cy="806390"/>
            </a:xfrm>
          </p:grpSpPr>
          <p:sp>
            <p:nvSpPr>
              <p:cNvPr id="7" name="Freeform 6"/>
              <p:cNvSpPr/>
              <p:nvPr/>
            </p:nvSpPr>
            <p:spPr>
              <a:xfrm>
                <a:off x="1226124" y="2674756"/>
                <a:ext cx="4486163" cy="806390"/>
              </a:xfrm>
              <a:custGeom>
                <a:avLst/>
                <a:gdLst>
                  <a:gd name="connsiteX0" fmla="*/ 0 w 2074046"/>
                  <a:gd name="connsiteY0" fmla="*/ 0 h 2074046"/>
                  <a:gd name="connsiteX1" fmla="*/ 2074046 w 2074046"/>
                  <a:gd name="connsiteY1" fmla="*/ 0 h 2074046"/>
                  <a:gd name="connsiteX2" fmla="*/ 2074046 w 2074046"/>
                  <a:gd name="connsiteY2" fmla="*/ 2074046 h 2074046"/>
                  <a:gd name="connsiteX3" fmla="*/ 0 w 2074046"/>
                  <a:gd name="connsiteY3" fmla="*/ 2074046 h 2074046"/>
                  <a:gd name="connsiteX4" fmla="*/ 0 w 2074046"/>
                  <a:gd name="connsiteY4" fmla="*/ 0 h 2074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4046" h="2074046">
                    <a:moveTo>
                      <a:pt x="0" y="0"/>
                    </a:moveTo>
                    <a:lnTo>
                      <a:pt x="2074046" y="0"/>
                    </a:lnTo>
                    <a:lnTo>
                      <a:pt x="2074046" y="2074046"/>
                    </a:lnTo>
                    <a:lnTo>
                      <a:pt x="0" y="2074046"/>
                    </a:lnTo>
                    <a:lnTo>
                      <a:pt x="0" y="0"/>
                    </a:lnTo>
                    <a:close/>
                  </a:path>
                </a:pathLst>
              </a:custGeom>
              <a:solidFill>
                <a:schemeClr val="tx2">
                  <a:lumMod val="75000"/>
                  <a:lumOff val="25000"/>
                </a:schemeClr>
              </a:solidFill>
              <a:ln w="38100" cap="flat" algn="ctr">
                <a:noFill/>
                <a:prstDash val="solid"/>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0" tIns="91440" rIns="0" bIns="91440" numCol="1" spcCol="1270" anchor="ctr" anchorCtr="0">
                <a:noAutofit/>
              </a:bodyPr>
              <a:lstStyle/>
              <a:p>
                <a:pPr algn="ctr" defTabSz="533400">
                  <a:spcBef>
                    <a:spcPts val="450"/>
                  </a:spcBef>
                  <a:spcAft>
                    <a:spcPts val="450"/>
                  </a:spcAft>
                </a:pPr>
                <a:r>
                  <a:rPr lang="en-US" sz="1600" b="1" dirty="0">
                    <a:solidFill>
                      <a:srgbClr val="FFFFFF"/>
                    </a:solidFill>
                  </a:rPr>
                  <a:t>Beneficiary of a foreign </a:t>
                </a:r>
                <a:br>
                  <a:rPr lang="en-US" sz="1600" b="1" dirty="0">
                    <a:solidFill>
                      <a:srgbClr val="FFFFFF"/>
                    </a:solidFill>
                  </a:rPr>
                </a:br>
                <a:r>
                  <a:rPr lang="en-US" sz="1600" b="1" dirty="0">
                    <a:solidFill>
                      <a:srgbClr val="FFFFFF"/>
                    </a:solidFill>
                  </a:rPr>
                  <a:t>non-grantor trust becomes a U.S. person for income tax purposes</a:t>
                </a:r>
              </a:p>
            </p:txBody>
          </p:sp>
          <p:sp>
            <p:nvSpPr>
              <p:cNvPr id="17" name="Freeform 16"/>
              <p:cNvSpPr/>
              <p:nvPr/>
            </p:nvSpPr>
            <p:spPr>
              <a:xfrm>
                <a:off x="6082652" y="2674756"/>
                <a:ext cx="4486163" cy="806390"/>
              </a:xfrm>
              <a:custGeom>
                <a:avLst/>
                <a:gdLst>
                  <a:gd name="connsiteX0" fmla="*/ 0 w 2074046"/>
                  <a:gd name="connsiteY0" fmla="*/ 0 h 2074046"/>
                  <a:gd name="connsiteX1" fmla="*/ 2074046 w 2074046"/>
                  <a:gd name="connsiteY1" fmla="*/ 0 h 2074046"/>
                  <a:gd name="connsiteX2" fmla="*/ 2074046 w 2074046"/>
                  <a:gd name="connsiteY2" fmla="*/ 2074046 h 2074046"/>
                  <a:gd name="connsiteX3" fmla="*/ 0 w 2074046"/>
                  <a:gd name="connsiteY3" fmla="*/ 2074046 h 2074046"/>
                  <a:gd name="connsiteX4" fmla="*/ 0 w 2074046"/>
                  <a:gd name="connsiteY4" fmla="*/ 0 h 2074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4046" h="2074046">
                    <a:moveTo>
                      <a:pt x="0" y="0"/>
                    </a:moveTo>
                    <a:lnTo>
                      <a:pt x="2074046" y="0"/>
                    </a:lnTo>
                    <a:lnTo>
                      <a:pt x="2074046" y="2074046"/>
                    </a:lnTo>
                    <a:lnTo>
                      <a:pt x="0" y="2074046"/>
                    </a:lnTo>
                    <a:lnTo>
                      <a:pt x="0" y="0"/>
                    </a:lnTo>
                    <a:close/>
                  </a:path>
                </a:pathLst>
              </a:custGeom>
              <a:solidFill>
                <a:schemeClr val="tx2">
                  <a:lumMod val="75000"/>
                  <a:lumOff val="25000"/>
                  <a:alpha val="57000"/>
                </a:schemeClr>
              </a:solidFill>
              <a:ln w="38100" cap="flat" algn="ctr">
                <a:noFill/>
                <a:prstDash val="solid"/>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0" tIns="91440" rIns="0" bIns="91440" numCol="1" spcCol="1270" anchor="ctr" anchorCtr="0">
                <a:noAutofit/>
              </a:bodyPr>
              <a:lstStyle/>
              <a:p>
                <a:pPr algn="ctr" defTabSz="533400">
                  <a:spcBef>
                    <a:spcPts val="450"/>
                  </a:spcBef>
                  <a:spcAft>
                    <a:spcPts val="450"/>
                  </a:spcAft>
                </a:pPr>
                <a:r>
                  <a:rPr lang="en-US" sz="1600" b="1" dirty="0">
                    <a:solidFill>
                      <a:srgbClr val="FFFFFF"/>
                    </a:solidFill>
                  </a:rPr>
                  <a:t>No longer any non-U.S. beneficiaries </a:t>
                </a:r>
                <a:br>
                  <a:rPr lang="en-US" sz="1600" b="1" dirty="0">
                    <a:solidFill>
                      <a:srgbClr val="FFFFFF"/>
                    </a:solidFill>
                  </a:rPr>
                </a:br>
                <a:r>
                  <a:rPr lang="en-US" sz="1600" b="1" dirty="0">
                    <a:solidFill>
                      <a:srgbClr val="FFFFFF"/>
                    </a:solidFill>
                  </a:rPr>
                  <a:t>of a foreign non-grantor trust </a:t>
                </a:r>
              </a:p>
            </p:txBody>
          </p:sp>
        </p:grpSp>
        <p:sp>
          <p:nvSpPr>
            <p:cNvPr id="18" name="Freeform 17"/>
            <p:cNvSpPr/>
            <p:nvPr/>
          </p:nvSpPr>
          <p:spPr>
            <a:xfrm>
              <a:off x="3467643" y="4092655"/>
              <a:ext cx="4859840" cy="823078"/>
            </a:xfrm>
            <a:custGeom>
              <a:avLst/>
              <a:gdLst>
                <a:gd name="connsiteX0" fmla="*/ 0 w 2074046"/>
                <a:gd name="connsiteY0" fmla="*/ 0 h 2074046"/>
                <a:gd name="connsiteX1" fmla="*/ 2074046 w 2074046"/>
                <a:gd name="connsiteY1" fmla="*/ 0 h 2074046"/>
                <a:gd name="connsiteX2" fmla="*/ 2074046 w 2074046"/>
                <a:gd name="connsiteY2" fmla="*/ 2074046 h 2074046"/>
                <a:gd name="connsiteX3" fmla="*/ 0 w 2074046"/>
                <a:gd name="connsiteY3" fmla="*/ 2074046 h 2074046"/>
                <a:gd name="connsiteX4" fmla="*/ 0 w 2074046"/>
                <a:gd name="connsiteY4" fmla="*/ 0 h 2074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4046" h="2074046">
                  <a:moveTo>
                    <a:pt x="0" y="0"/>
                  </a:moveTo>
                  <a:lnTo>
                    <a:pt x="2074046" y="0"/>
                  </a:lnTo>
                  <a:lnTo>
                    <a:pt x="2074046" y="2074046"/>
                  </a:lnTo>
                  <a:lnTo>
                    <a:pt x="0" y="2074046"/>
                  </a:lnTo>
                  <a:lnTo>
                    <a:pt x="0" y="0"/>
                  </a:lnTo>
                  <a:close/>
                </a:path>
              </a:pathLst>
            </a:custGeom>
            <a:solidFill>
              <a:schemeClr val="tx2">
                <a:lumMod val="90000"/>
                <a:lumOff val="10000"/>
              </a:schemeClr>
            </a:solidFill>
            <a:ln w="38100" cap="flat" algn="ctr">
              <a:noFill/>
              <a:prstDash val="solid"/>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spcFirstLastPara="0" vert="horz" wrap="square" lIns="0" tIns="91440" rIns="0" bIns="91440" numCol="1" spcCol="1270" anchor="ctr" anchorCtr="0">
              <a:noAutofit/>
            </a:bodyPr>
            <a:lstStyle/>
            <a:p>
              <a:pPr algn="ctr" defTabSz="533400">
                <a:spcBef>
                  <a:spcPts val="450"/>
                </a:spcBef>
                <a:spcAft>
                  <a:spcPts val="450"/>
                </a:spcAft>
              </a:pPr>
              <a:r>
                <a:rPr lang="en-US" sz="1600" b="1">
                  <a:solidFill>
                    <a:schemeClr val="bg1"/>
                  </a:solidFill>
                </a:rPr>
                <a:t>Foreign settlors planning to move to the U.S.</a:t>
              </a:r>
            </a:p>
          </p:txBody>
        </p:sp>
      </p:grpSp>
      <p:sp>
        <p:nvSpPr>
          <p:cNvPr id="20" name="Freeform 19"/>
          <p:cNvSpPr/>
          <p:nvPr/>
        </p:nvSpPr>
        <p:spPr>
          <a:xfrm>
            <a:off x="8927124" y="4150663"/>
            <a:ext cx="1987373" cy="752530"/>
          </a:xfrm>
          <a:custGeom>
            <a:avLst/>
            <a:gdLst>
              <a:gd name="connsiteX0" fmla="*/ 0 w 2074046"/>
              <a:gd name="connsiteY0" fmla="*/ 0 h 2074046"/>
              <a:gd name="connsiteX1" fmla="*/ 2074046 w 2074046"/>
              <a:gd name="connsiteY1" fmla="*/ 0 h 2074046"/>
              <a:gd name="connsiteX2" fmla="*/ 2074046 w 2074046"/>
              <a:gd name="connsiteY2" fmla="*/ 2074046 h 2074046"/>
              <a:gd name="connsiteX3" fmla="*/ 0 w 2074046"/>
              <a:gd name="connsiteY3" fmla="*/ 2074046 h 2074046"/>
              <a:gd name="connsiteX4" fmla="*/ 0 w 2074046"/>
              <a:gd name="connsiteY4" fmla="*/ 0 h 2074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4046" h="2074046">
                <a:moveTo>
                  <a:pt x="0" y="0"/>
                </a:moveTo>
                <a:lnTo>
                  <a:pt x="2074046" y="0"/>
                </a:lnTo>
                <a:lnTo>
                  <a:pt x="2074046" y="2074046"/>
                </a:lnTo>
                <a:lnTo>
                  <a:pt x="0" y="2074046"/>
                </a:lnTo>
                <a:lnTo>
                  <a:pt x="0" y="0"/>
                </a:lnTo>
                <a:close/>
              </a:path>
            </a:pathLst>
          </a:custGeom>
          <a:noFill/>
          <a:ln w="38100" cap="flat" algn="ctr">
            <a:noFill/>
            <a:prstDash val="solid"/>
          </a:ln>
        </p:spPr>
        <p:style>
          <a:lnRef idx="2">
            <a:scrgbClr r="0" g="0" b="0"/>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0" tIns="91440" rIns="0" bIns="91440" numCol="1" spcCol="1270" anchor="t" anchorCtr="0">
            <a:noAutofit/>
          </a:bodyPr>
          <a:lstStyle/>
          <a:p>
            <a:pPr>
              <a:lnSpc>
                <a:spcPct val="87000"/>
              </a:lnSpc>
            </a:pPr>
            <a:r>
              <a:rPr lang="en-US" sz="1400" b="1" dirty="0">
                <a:solidFill>
                  <a:schemeClr val="accent1"/>
                </a:solidFill>
              </a:rPr>
              <a:t>Note</a:t>
            </a:r>
            <a:r>
              <a:rPr lang="en-US" sz="1400" dirty="0">
                <a:solidFill>
                  <a:schemeClr val="accent1"/>
                </a:solidFill>
              </a:rPr>
              <a:t>: </a:t>
            </a:r>
            <a:br>
              <a:rPr lang="en-US" sz="1400" dirty="0">
                <a:solidFill>
                  <a:schemeClr val="accent1"/>
                </a:solidFill>
              </a:rPr>
            </a:br>
            <a:r>
              <a:rPr lang="en-US" sz="1400" dirty="0">
                <a:solidFill>
                  <a:schemeClr val="accent1"/>
                </a:solidFill>
              </a:rPr>
              <a:t>Consult counsel re: tax and other effects in home country</a:t>
            </a:r>
          </a:p>
        </p:txBody>
      </p:sp>
    </p:spTree>
    <p:extLst>
      <p:ext uri="{BB962C8B-B14F-4D97-AF65-F5344CB8AC3E}">
        <p14:creationId xmlns:p14="http://schemas.microsoft.com/office/powerpoint/2010/main" val="2540510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75489" y="203001"/>
            <a:ext cx="10972801" cy="937929"/>
          </a:xfrm>
        </p:spPr>
        <p:txBody>
          <a:bodyPr>
            <a:normAutofit/>
          </a:bodyPr>
          <a:lstStyle/>
          <a:p>
            <a:r>
              <a:rPr lang="en-US" sz="2800" b="1" dirty="0">
                <a:solidFill>
                  <a:schemeClr val="tx2">
                    <a:lumMod val="90000"/>
                    <a:lumOff val="10000"/>
                  </a:schemeClr>
                </a:solidFill>
                <a:latin typeface="Century Gothic" panose="020B0502020202020204" pitchFamily="34" charset="0"/>
              </a:rPr>
              <a:t>Separating Administrative Situs and Tax Situs</a:t>
            </a:r>
          </a:p>
        </p:txBody>
      </p:sp>
      <p:sp>
        <p:nvSpPr>
          <p:cNvPr id="14" name="Content Placeholder 2"/>
          <p:cNvSpPr txBox="1"/>
          <p:nvPr/>
        </p:nvSpPr>
        <p:spPr>
          <a:xfrm>
            <a:off x="581665" y="1571326"/>
            <a:ext cx="4561835" cy="1833712"/>
          </a:xfrm>
          <a:prstGeom prst="rect">
            <a:avLst/>
          </a:prstGeom>
          <a:noFill/>
          <a:ln>
            <a:noFill/>
          </a:ln>
        </p:spPr>
        <p:txBody>
          <a:bodyPr lIns="91440" tIns="45720" rIns="0" bIns="45720" anchor="t"/>
          <a:lstStyle>
            <a:lvl1pPr marL="133350" indent="-133350" algn="l" defTabSz="685800" rtl="0" eaLnBrk="1" latinLnBrk="0" hangingPunct="1">
              <a:lnSpc>
                <a:spcPct val="93000"/>
              </a:lnSpc>
              <a:spcBef>
                <a:spcPct val="0"/>
              </a:spcBef>
              <a:spcAft>
                <a:spcPts val="600"/>
              </a:spcAft>
              <a:buFont typeface="Arial" panose="020B0604020202020204" pitchFamily="34" charset="0"/>
              <a:buChar char="•"/>
              <a:defRPr lang="en-US" sz="1400" b="0" kern="1200" baseline="0">
                <a:solidFill>
                  <a:schemeClr val="tx1">
                    <a:lumMod val="75000"/>
                  </a:schemeClr>
                </a:solidFill>
                <a:latin typeface="+mn-lt"/>
                <a:ea typeface="+mn-ea"/>
                <a:cs typeface="+mn-cs"/>
              </a:defRPr>
            </a:lvl1pPr>
            <a:lvl2pPr marL="345281" indent="-170260" algn="l" defTabSz="685800" rtl="0" eaLnBrk="1" latinLnBrk="0" hangingPunct="1">
              <a:lnSpc>
                <a:spcPct val="93000"/>
              </a:lnSpc>
              <a:spcBef>
                <a:spcPct val="0"/>
              </a:spcBef>
              <a:spcAft>
                <a:spcPts val="600"/>
              </a:spcAft>
              <a:buFont typeface="Arial" panose="020B0604020202020204" pitchFamily="34" charset="0"/>
              <a:buChar char="–"/>
              <a:defRPr lang="en-US" sz="1400" b="0" kern="1200" baseline="0">
                <a:solidFill>
                  <a:schemeClr val="tx1">
                    <a:lumMod val="75000"/>
                  </a:schemeClr>
                </a:solidFill>
                <a:latin typeface="+mn-lt"/>
                <a:ea typeface="+mn-ea"/>
                <a:cs typeface="+mn-cs"/>
              </a:defRPr>
            </a:lvl2pPr>
            <a:lvl3pPr marL="515541" indent="-127397" algn="l" defTabSz="685800" rtl="0" eaLnBrk="1" latinLnBrk="0" hangingPunct="1">
              <a:lnSpc>
                <a:spcPct val="93000"/>
              </a:lnSpc>
              <a:spcBef>
                <a:spcPct val="0"/>
              </a:spcBef>
              <a:spcAft>
                <a:spcPts val="600"/>
              </a:spcAft>
              <a:buFont typeface="Arial" panose="020B0604020202020204" pitchFamily="34" charset="0"/>
              <a:buChar char="•"/>
              <a:defRPr lang="en-US" sz="1400" b="0" kern="1200" baseline="0">
                <a:solidFill>
                  <a:schemeClr val="tx1">
                    <a:lumMod val="75000"/>
                  </a:schemeClr>
                </a:solidFill>
                <a:latin typeface="+mn-lt"/>
                <a:ea typeface="+mn-ea"/>
                <a:cs typeface="+mn-cs"/>
              </a:defRPr>
            </a:lvl3pPr>
            <a:lvl4pPr marL="690563" indent="-133350" algn="l" defTabSz="685800" rtl="0" eaLnBrk="1" latinLnBrk="0" hangingPunct="1">
              <a:lnSpc>
                <a:spcPct val="93000"/>
              </a:lnSpc>
              <a:spcBef>
                <a:spcPct val="0"/>
              </a:spcBef>
              <a:spcAft>
                <a:spcPts val="600"/>
              </a:spcAft>
              <a:buFont typeface="Arial" panose="020B0604020202020204" pitchFamily="34" charset="0"/>
              <a:buChar char="–"/>
              <a:defRPr lang="en-US" sz="1400" b="0" kern="1200" baseline="0">
                <a:solidFill>
                  <a:schemeClr val="tx1">
                    <a:lumMod val="75000"/>
                  </a:schemeClr>
                </a:solidFill>
                <a:latin typeface="+mn-lt"/>
                <a:ea typeface="+mn-ea"/>
                <a:cs typeface="+mn-cs"/>
              </a:defRPr>
            </a:lvl4pPr>
            <a:lvl5pPr marL="945356" indent="-169069" algn="l" defTabSz="685800" rtl="0" eaLnBrk="1" latinLnBrk="0" hangingPunct="1">
              <a:lnSpc>
                <a:spcPct val="93000"/>
              </a:lnSpc>
              <a:spcBef>
                <a:spcPct val="0"/>
              </a:spcBef>
              <a:spcAft>
                <a:spcPts val="600"/>
              </a:spcAft>
              <a:buFont typeface="Arial" panose="020B0604020202020204" pitchFamily="34" charset="0"/>
              <a:buChar char="»"/>
              <a:defRPr lang="en-US" sz="1400" b="0" kern="1200" baseline="0">
                <a:solidFill>
                  <a:schemeClr val="tx1">
                    <a:lumMod val="75000"/>
                  </a:schemeClr>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nSpc>
                <a:spcPct val="100000"/>
              </a:lnSpc>
            </a:pPr>
            <a:r>
              <a:rPr lang="en-US" sz="2400" b="1" dirty="0">
                <a:solidFill>
                  <a:schemeClr val="tx1"/>
                </a:solidFill>
              </a:rPr>
              <a:t> </a:t>
            </a:r>
            <a:r>
              <a:rPr lang="en-US" sz="2400" b="1" dirty="0">
                <a:solidFill>
                  <a:schemeClr val="tx1"/>
                </a:solidFill>
                <a:latin typeface="Cambria" panose="02040503050406030204" pitchFamily="18" charset="0"/>
                <a:ea typeface="Cambria" panose="02040503050406030204" pitchFamily="18" charset="0"/>
              </a:rPr>
              <a:t>“Hybrid” Trusts </a:t>
            </a:r>
          </a:p>
          <a:p>
            <a:pPr lvl="1">
              <a:lnSpc>
                <a:spcPct val="100000"/>
              </a:lnSpc>
              <a:buFont typeface="Wingdings" panose="05000000000000000000" pitchFamily="2" charset="2"/>
              <a:buChar char="Ø"/>
            </a:pPr>
            <a:r>
              <a:rPr lang="en-US" sz="2000" dirty="0">
                <a:solidFill>
                  <a:schemeClr val="tx1"/>
                </a:solidFill>
                <a:latin typeface="Cambria" panose="02040503050406030204" pitchFamily="18" charset="0"/>
                <a:ea typeface="Cambria" panose="02040503050406030204" pitchFamily="18" charset="0"/>
              </a:rPr>
              <a:t>Administrative situs - created and administered under the law of a U.S. state</a:t>
            </a:r>
          </a:p>
          <a:p>
            <a:pPr lvl="2">
              <a:lnSpc>
                <a:spcPct val="100000"/>
              </a:lnSpc>
            </a:pPr>
            <a:r>
              <a:rPr lang="en-US" sz="1800" dirty="0">
                <a:solidFill>
                  <a:schemeClr val="tx1"/>
                </a:solidFill>
                <a:latin typeface="Cambria" panose="02040503050406030204" pitchFamily="18" charset="0"/>
                <a:ea typeface="Cambria" panose="02040503050406030204" pitchFamily="18" charset="0"/>
              </a:rPr>
              <a:t>Trust instrument can include all of the provisions and flexibility of a modern trust in the jurisdiction of administrative situs</a:t>
            </a:r>
          </a:p>
          <a:p>
            <a:pPr lvl="1">
              <a:lnSpc>
                <a:spcPct val="100000"/>
              </a:lnSpc>
              <a:buFont typeface="Wingdings" panose="05000000000000000000" pitchFamily="2" charset="2"/>
              <a:buChar char="Ø"/>
            </a:pPr>
            <a:r>
              <a:rPr lang="en-US" sz="2000" dirty="0">
                <a:solidFill>
                  <a:schemeClr val="tx1"/>
                </a:solidFill>
                <a:latin typeface="Cambria" panose="02040503050406030204" pitchFamily="18" charset="0"/>
                <a:ea typeface="Cambria" panose="02040503050406030204" pitchFamily="18" charset="0"/>
              </a:rPr>
              <a:t>Tax situs – trust is “foreign” for U.S. tax purposes</a:t>
            </a:r>
          </a:p>
          <a:p>
            <a:pPr lvl="2">
              <a:lnSpc>
                <a:spcPct val="100000"/>
              </a:lnSpc>
            </a:pPr>
            <a:r>
              <a:rPr lang="en-US" sz="1800" dirty="0">
                <a:solidFill>
                  <a:schemeClr val="tx1"/>
                </a:solidFill>
                <a:latin typeface="Cambria" panose="02040503050406030204" pitchFamily="18" charset="0"/>
                <a:ea typeface="Cambria" panose="02040503050406030204" pitchFamily="18" charset="0"/>
              </a:rPr>
              <a:t>Non-U.S. person has power over one or more “substantial decisions” relating to the trust</a:t>
            </a:r>
          </a:p>
          <a:p>
            <a:pPr lvl="2">
              <a:lnSpc>
                <a:spcPct val="100000"/>
              </a:lnSpc>
            </a:pPr>
            <a:r>
              <a:rPr lang="en-US" sz="1800" dirty="0">
                <a:solidFill>
                  <a:schemeClr val="tx1"/>
                </a:solidFill>
                <a:latin typeface="Cambria" panose="02040503050406030204" pitchFamily="18" charset="0"/>
                <a:ea typeface="Cambria" panose="02040503050406030204" pitchFamily="18" charset="0"/>
              </a:rPr>
              <a:t>The person holding the power is often the settlor of the trust</a:t>
            </a:r>
          </a:p>
          <a:p>
            <a:pPr>
              <a:lnSpc>
                <a:spcPct val="100000"/>
              </a:lnSpc>
            </a:pPr>
            <a:endParaRPr lang="en-US" sz="2000" b="1" dirty="0">
              <a:solidFill>
                <a:schemeClr val="tx1"/>
              </a:solidFill>
            </a:endParaRPr>
          </a:p>
        </p:txBody>
      </p:sp>
      <p:sp>
        <p:nvSpPr>
          <p:cNvPr id="6" name="TextBox 5">
            <a:extLst>
              <a:ext uri="{FF2B5EF4-FFF2-40B4-BE49-F238E27FC236}">
                <a16:creationId xmlns:a16="http://schemas.microsoft.com/office/drawing/2014/main" id="{4A548869-E23B-1A8E-A5DD-FAB2D8B92EF3}"/>
              </a:ext>
            </a:extLst>
          </p:cNvPr>
          <p:cNvSpPr txBox="1"/>
          <p:nvPr/>
        </p:nvSpPr>
        <p:spPr>
          <a:xfrm>
            <a:off x="5724525" y="1582340"/>
            <a:ext cx="5723765" cy="3693319"/>
          </a:xfrm>
          <a:prstGeom prst="rect">
            <a:avLst/>
          </a:prstGeom>
          <a:noFill/>
        </p:spPr>
        <p:txBody>
          <a:bodyPr wrap="square" rtlCol="0">
            <a:spAutoFit/>
          </a:bodyPr>
          <a:lstStyle/>
          <a:p>
            <a:pPr marL="285750" indent="-285750">
              <a:buFont typeface="Arial" panose="020B0604020202020204" pitchFamily="34" charset="0"/>
              <a:buChar char="•"/>
            </a:pPr>
            <a:r>
              <a:rPr lang="en-US" sz="2400" b="1" dirty="0">
                <a:latin typeface="Cambria" panose="02040503050406030204" pitchFamily="18" charset="0"/>
                <a:ea typeface="Cambria" panose="02040503050406030204" pitchFamily="18" charset="0"/>
              </a:rPr>
              <a:t>Automatic Conversion of Trust</a:t>
            </a:r>
          </a:p>
          <a:p>
            <a:pPr marL="800100" lvl="1" indent="-342900">
              <a:buFont typeface="Wingdings" panose="05000000000000000000" pitchFamily="2" charset="2"/>
              <a:buChar char="Ø"/>
            </a:pPr>
            <a:r>
              <a:rPr lang="en-US" sz="2000" dirty="0">
                <a:latin typeface="Cambria" panose="02040503050406030204" pitchFamily="18" charset="0"/>
                <a:ea typeface="Cambria" panose="02040503050406030204" pitchFamily="18" charset="0"/>
              </a:rPr>
              <a:t>Intent may be for the automatic conversion of the trust to a U.S. non-grantor trust upon the death of the settlor</a:t>
            </a:r>
          </a:p>
          <a:p>
            <a:pPr marL="800100" lvl="1" indent="-342900">
              <a:buFont typeface="Wingdings" panose="05000000000000000000" pitchFamily="2" charset="2"/>
              <a:buChar char="Ø"/>
            </a:pPr>
            <a:r>
              <a:rPr lang="en-US" sz="2000" dirty="0">
                <a:latin typeface="Cambria" panose="02040503050406030204" pitchFamily="18" charset="0"/>
                <a:ea typeface="Cambria" panose="02040503050406030204" pitchFamily="18" charset="0"/>
              </a:rPr>
              <a:t>Ensure that U.S. persons hold all substantial decisions</a:t>
            </a:r>
          </a:p>
          <a:p>
            <a:pPr marL="1257300" lvl="2" indent="-342900">
              <a:buFont typeface="Arial" panose="020B0604020202020204" pitchFamily="34" charset="0"/>
              <a:buChar char="•"/>
            </a:pPr>
            <a:r>
              <a:rPr lang="en-US" dirty="0">
                <a:latin typeface="Cambria" panose="02040503050406030204" pitchFamily="18" charset="0"/>
                <a:ea typeface="Cambria" panose="02040503050406030204" pitchFamily="18" charset="0"/>
              </a:rPr>
              <a:t>Be aware of potential non-U.S. Investment Advisors, Distribution Advisors, Trust Protectors, etc.</a:t>
            </a:r>
          </a:p>
          <a:p>
            <a:pPr marL="1257300" lvl="2" indent="-342900">
              <a:buFont typeface="Arial" panose="020B0604020202020204" pitchFamily="34" charset="0"/>
              <a:buChar char="•"/>
            </a:pPr>
            <a:r>
              <a:rPr lang="en-US" dirty="0">
                <a:latin typeface="Cambria" panose="02040503050406030204" pitchFamily="18" charset="0"/>
                <a:ea typeface="Cambria" panose="02040503050406030204" pitchFamily="18" charset="0"/>
              </a:rPr>
              <a:t>Be aware of who has the power to remove and replace these positions</a:t>
            </a:r>
          </a:p>
          <a:p>
            <a:pPr marL="742950" lvl="1"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268546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FDD210B-95C1-E708-C0E0-E69DA99D171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4CBE33-AE55-0842-AB42-C7884F52FA9E}" type="slidenum">
              <a:rPr kumimoji="0" lang="en-US" sz="1100" b="0" i="0" u="none" strike="noStrike" kern="1200" cap="none" spc="0" normalizeH="0" baseline="0" noProof="0" smtClean="0">
                <a:ln>
                  <a:noFill/>
                </a:ln>
                <a:solidFill>
                  <a:srgbClr val="0B2B43"/>
                </a:solidFill>
                <a:effectLst/>
                <a:uLnTx/>
                <a:uFillTx/>
                <a:latin typeface="Century Gothic" panose="020B0502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100" b="0" i="0" u="none" strike="noStrike" kern="1200" cap="none" spc="0" normalizeH="0" baseline="0" noProof="0" dirty="0">
              <a:ln>
                <a:noFill/>
              </a:ln>
              <a:solidFill>
                <a:srgbClr val="0B2B43"/>
              </a:solidFill>
              <a:effectLst/>
              <a:uLnTx/>
              <a:uFillTx/>
              <a:latin typeface="Century Gothic" panose="020B0502020202020204" pitchFamily="34" charset="0"/>
              <a:ea typeface="+mn-ea"/>
              <a:cs typeface="+mn-cs"/>
            </a:endParaRPr>
          </a:p>
        </p:txBody>
      </p:sp>
      <p:sp>
        <p:nvSpPr>
          <p:cNvPr id="6" name="Title 5">
            <a:extLst>
              <a:ext uri="{FF2B5EF4-FFF2-40B4-BE49-F238E27FC236}">
                <a16:creationId xmlns:a16="http://schemas.microsoft.com/office/drawing/2014/main" id="{BBED7F6A-8747-44AB-9183-C625AC01DD7F}"/>
              </a:ext>
            </a:extLst>
          </p:cNvPr>
          <p:cNvSpPr>
            <a:spLocks noGrp="1"/>
          </p:cNvSpPr>
          <p:nvPr>
            <p:ph type="title" idx="4294967295"/>
          </p:nvPr>
        </p:nvSpPr>
        <p:spPr>
          <a:xfrm>
            <a:off x="333375" y="503238"/>
            <a:ext cx="10515600" cy="461962"/>
          </a:xfrm>
        </p:spPr>
        <p:txBody>
          <a:bodyPr>
            <a:noAutofit/>
          </a:bodyPr>
          <a:lstStyle/>
          <a:p>
            <a:r>
              <a:rPr lang="en-US" sz="2800" b="1" dirty="0">
                <a:solidFill>
                  <a:schemeClr val="tx2">
                    <a:lumMod val="90000"/>
                    <a:lumOff val="10000"/>
                  </a:schemeClr>
                </a:solidFill>
                <a:latin typeface="Century Gothic" panose="020B0502020202020204" pitchFamily="34" charset="0"/>
              </a:rPr>
              <a:t>Foreign Grantor Trusts: The “Grand Slam” of Trusts</a:t>
            </a:r>
          </a:p>
        </p:txBody>
      </p:sp>
      <p:sp>
        <p:nvSpPr>
          <p:cNvPr id="7" name="Content Placeholder 6">
            <a:extLst>
              <a:ext uri="{FF2B5EF4-FFF2-40B4-BE49-F238E27FC236}">
                <a16:creationId xmlns:a16="http://schemas.microsoft.com/office/drawing/2014/main" id="{4029D3EF-3AD1-44DB-89C9-70470225D76B}"/>
              </a:ext>
            </a:extLst>
          </p:cNvPr>
          <p:cNvSpPr>
            <a:spLocks noGrp="1"/>
          </p:cNvSpPr>
          <p:nvPr>
            <p:ph sz="quarter" idx="4294967295"/>
          </p:nvPr>
        </p:nvSpPr>
        <p:spPr>
          <a:xfrm>
            <a:off x="401637" y="1412875"/>
            <a:ext cx="9712325" cy="4495800"/>
          </a:xfrm>
        </p:spPr>
        <p:txBody>
          <a:bodyPr>
            <a:normAutofit fontScale="62500" lnSpcReduction="20000"/>
          </a:bodyPr>
          <a:lstStyle/>
          <a:p>
            <a:r>
              <a:rPr lang="en-US" sz="2900" dirty="0">
                <a:latin typeface="Cambria" panose="02040503050406030204" pitchFamily="18" charset="0"/>
                <a:ea typeface="Cambria" panose="02040503050406030204" pitchFamily="18" charset="0"/>
              </a:rPr>
              <a:t>Many practitioners are very familiar with the use of grantor trusts, often referred to as “intentionally defective grantor trusts” or IDGTs”, in planning.  Grantor trusts allow trust assets to grow due to the grantor paying the income taxes on the trust asset’s income.</a:t>
            </a:r>
          </a:p>
          <a:p>
            <a:r>
              <a:rPr lang="en-US" sz="2900" dirty="0">
                <a:latin typeface="Cambria" panose="02040503050406030204" pitchFamily="18" charset="0"/>
                <a:ea typeface="Cambria" panose="02040503050406030204" pitchFamily="18" charset="0"/>
              </a:rPr>
              <a:t>However, an even greater benefit can be realized through the use of foreign grantor trusts (“FGTs”). Under IRC § 672(f)(2), a foreign grantor can be treated as the income tax owner of all or a portion of a grantor trust, </a:t>
            </a:r>
            <a:r>
              <a:rPr lang="en-US" sz="2900" u="sng" dirty="0">
                <a:latin typeface="Cambria" panose="02040503050406030204" pitchFamily="18" charset="0"/>
                <a:ea typeface="Cambria" panose="02040503050406030204" pitchFamily="18" charset="0"/>
              </a:rPr>
              <a:t>but</a:t>
            </a:r>
            <a:r>
              <a:rPr lang="en-US" sz="2900" dirty="0">
                <a:latin typeface="Cambria" panose="02040503050406030204" pitchFamily="18" charset="0"/>
                <a:ea typeface="Cambria" panose="02040503050406030204" pitchFamily="18" charset="0"/>
              </a:rPr>
              <a:t> </a:t>
            </a:r>
            <a:r>
              <a:rPr lang="en-US" sz="2900" u="sng" dirty="0">
                <a:latin typeface="Cambria" panose="02040503050406030204" pitchFamily="18" charset="0"/>
                <a:ea typeface="Cambria" panose="02040503050406030204" pitchFamily="18" charset="0"/>
              </a:rPr>
              <a:t>only</a:t>
            </a:r>
            <a:r>
              <a:rPr lang="en-US" sz="2900" dirty="0">
                <a:latin typeface="Cambria" panose="02040503050406030204" pitchFamily="18" charset="0"/>
                <a:ea typeface="Cambria" panose="02040503050406030204" pitchFamily="18" charset="0"/>
              </a:rPr>
              <a:t> </a:t>
            </a:r>
            <a:r>
              <a:rPr lang="en-US" sz="2900" u="sng" dirty="0">
                <a:latin typeface="Cambria" panose="02040503050406030204" pitchFamily="18" charset="0"/>
                <a:ea typeface="Cambria" panose="02040503050406030204" pitchFamily="18" charset="0"/>
              </a:rPr>
              <a:t>if</a:t>
            </a:r>
            <a:r>
              <a:rPr lang="en-US" sz="2900" dirty="0">
                <a:latin typeface="Cambria" panose="02040503050406030204" pitchFamily="18" charset="0"/>
                <a:ea typeface="Cambria" panose="02040503050406030204" pitchFamily="18" charset="0"/>
              </a:rPr>
              <a:t>:</a:t>
            </a:r>
          </a:p>
          <a:p>
            <a:pPr lvl="1"/>
            <a:r>
              <a:rPr lang="en-US" sz="2900" dirty="0">
                <a:latin typeface="Cambria" panose="02040503050406030204" pitchFamily="18" charset="0"/>
                <a:ea typeface="Cambria" panose="02040503050406030204" pitchFamily="18" charset="0"/>
              </a:rPr>
              <a:t>The power to revest title to trust property in the grantor is “exercisable solely by the grantor without the approval or consent of any other person or with the consent of a related or subordinate party who is subservient to the grantor” (i.e., the trust is revocable), </a:t>
            </a:r>
          </a:p>
          <a:p>
            <a:pPr marL="457200" lvl="1" indent="0" algn="ctr">
              <a:buNone/>
            </a:pPr>
            <a:r>
              <a:rPr lang="en-US" sz="2900" b="1" u="sng" dirty="0">
                <a:latin typeface="Cambria" panose="02040503050406030204" pitchFamily="18" charset="0"/>
                <a:ea typeface="Cambria" panose="02040503050406030204" pitchFamily="18" charset="0"/>
              </a:rPr>
              <a:t>OR</a:t>
            </a:r>
          </a:p>
          <a:p>
            <a:pPr lvl="1"/>
            <a:r>
              <a:rPr lang="en-US" sz="2900" dirty="0">
                <a:latin typeface="Cambria" panose="02040503050406030204" pitchFamily="18" charset="0"/>
                <a:ea typeface="Cambria" panose="02040503050406030204" pitchFamily="18" charset="0"/>
              </a:rPr>
              <a:t>“The only amounts distributable from (the trust) (whether income or corpus) during the lifetime of the grantor are amounts distributable to the grantor or the spouse of the grantor.”</a:t>
            </a:r>
          </a:p>
          <a:p>
            <a:r>
              <a:rPr lang="en-US" sz="2900" dirty="0">
                <a:latin typeface="Cambria" panose="02040503050406030204" pitchFamily="18" charset="0"/>
                <a:ea typeface="Cambria" panose="02040503050406030204" pitchFamily="18" charset="0"/>
              </a:rPr>
              <a:t>The foreign grantor is only taxed on US Fixed, Determinable, Annual, or Periodical Income (FDAPI) or Effectively connected Income (ECI), allowing for US income tax-efficient growth of the trust. If no US situs assets are held by FGT, no US income tax will be owed during the foreign grantor’s lifetime.</a:t>
            </a:r>
          </a:p>
          <a:p>
            <a:r>
              <a:rPr lang="en-US" sz="2900" dirty="0">
                <a:latin typeface="Cambria" panose="02040503050406030204" pitchFamily="18" charset="0"/>
                <a:ea typeface="Cambria" panose="02040503050406030204" pitchFamily="18" charset="0"/>
              </a:rPr>
              <a:t>It is essential to fund FGTs only with non-US Situs assets, as the retained powers/interests can cause US estate inclusion.</a:t>
            </a:r>
          </a:p>
          <a:p>
            <a:endParaRPr lang="en-US" dirty="0"/>
          </a:p>
        </p:txBody>
      </p:sp>
    </p:spTree>
    <p:extLst>
      <p:ext uri="{BB962C8B-B14F-4D97-AF65-F5344CB8AC3E}">
        <p14:creationId xmlns:p14="http://schemas.microsoft.com/office/powerpoint/2010/main" val="1247402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9912CA4-545A-24F5-667E-72AA48381D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4CBE33-AE55-0842-AB42-C7884F52FA9E}" type="slidenum">
              <a:rPr kumimoji="0" lang="en-US" sz="1100" b="0" i="0" u="none" strike="noStrike" kern="1200" cap="none" spc="0" normalizeH="0" baseline="0" noProof="0" smtClean="0">
                <a:ln>
                  <a:noFill/>
                </a:ln>
                <a:solidFill>
                  <a:srgbClr val="0B2B43"/>
                </a:solidFill>
                <a:effectLst/>
                <a:uLnTx/>
                <a:uFillTx/>
                <a:latin typeface="Century Gothic" panose="020B0502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100" b="0" i="0" u="none" strike="noStrike" kern="1200" cap="none" spc="0" normalizeH="0" baseline="0" noProof="0" dirty="0">
              <a:ln>
                <a:noFill/>
              </a:ln>
              <a:solidFill>
                <a:srgbClr val="0B2B43"/>
              </a:solidFill>
              <a:effectLst/>
              <a:uLnTx/>
              <a:uFillTx/>
              <a:latin typeface="Century Gothic" panose="020B0502020202020204" pitchFamily="34" charset="0"/>
              <a:ea typeface="+mn-ea"/>
              <a:cs typeface="+mn-cs"/>
            </a:endParaRPr>
          </a:p>
        </p:txBody>
      </p:sp>
      <p:sp>
        <p:nvSpPr>
          <p:cNvPr id="2" name="Title 1">
            <a:extLst>
              <a:ext uri="{FF2B5EF4-FFF2-40B4-BE49-F238E27FC236}">
                <a16:creationId xmlns:a16="http://schemas.microsoft.com/office/drawing/2014/main" id="{91D5ACA1-EB50-D948-12CD-D72830E771A1}"/>
              </a:ext>
            </a:extLst>
          </p:cNvPr>
          <p:cNvSpPr>
            <a:spLocks noGrp="1"/>
          </p:cNvSpPr>
          <p:nvPr>
            <p:ph type="title" idx="4294967295"/>
          </p:nvPr>
        </p:nvSpPr>
        <p:spPr>
          <a:xfrm>
            <a:off x="314325" y="501650"/>
            <a:ext cx="10515600" cy="461962"/>
          </a:xfrm>
        </p:spPr>
        <p:txBody>
          <a:bodyPr>
            <a:noAutofit/>
          </a:bodyPr>
          <a:lstStyle/>
          <a:p>
            <a:r>
              <a:rPr lang="en-US" sz="2800" b="1" dirty="0">
                <a:solidFill>
                  <a:schemeClr val="tx2">
                    <a:lumMod val="90000"/>
                    <a:lumOff val="10000"/>
                  </a:schemeClr>
                </a:solidFill>
                <a:latin typeface="Century Gothic" panose="020B0502020202020204" pitchFamily="34" charset="0"/>
              </a:rPr>
              <a:t>Achieving Basis Step-ups for FGTs</a:t>
            </a:r>
          </a:p>
        </p:txBody>
      </p:sp>
      <p:sp>
        <p:nvSpPr>
          <p:cNvPr id="4" name="Content Placeholder 3">
            <a:extLst>
              <a:ext uri="{FF2B5EF4-FFF2-40B4-BE49-F238E27FC236}">
                <a16:creationId xmlns:a16="http://schemas.microsoft.com/office/drawing/2014/main" id="{76B58547-E1F7-443B-8349-E661AD731F8A}"/>
              </a:ext>
            </a:extLst>
          </p:cNvPr>
          <p:cNvSpPr>
            <a:spLocks noGrp="1"/>
          </p:cNvSpPr>
          <p:nvPr>
            <p:ph sz="quarter" idx="4294967295"/>
          </p:nvPr>
        </p:nvSpPr>
        <p:spPr>
          <a:xfrm>
            <a:off x="314325" y="1412081"/>
            <a:ext cx="10402888" cy="4495800"/>
          </a:xfrm>
        </p:spPr>
        <p:txBody>
          <a:bodyPr>
            <a:normAutofit/>
          </a:bodyPr>
          <a:lstStyle/>
          <a:p>
            <a:r>
              <a:rPr lang="en-US" sz="2000" dirty="0">
                <a:latin typeface="Cambria" panose="02040503050406030204" pitchFamily="18" charset="0"/>
                <a:ea typeface="Cambria" panose="02040503050406030204" pitchFamily="18" charset="0"/>
              </a:rPr>
              <a:t>A revocable FGT under IRC § 672(f)(2) might not receive a basis step-up under IRC § 1014, which is counter-intuitive.</a:t>
            </a:r>
          </a:p>
          <a:p>
            <a:r>
              <a:rPr lang="en-US" sz="2000" dirty="0">
                <a:latin typeface="Cambria" panose="02040503050406030204" pitchFamily="18" charset="0"/>
                <a:ea typeface="Cambria" panose="02040503050406030204" pitchFamily="18" charset="0"/>
              </a:rPr>
              <a:t>IRC § § 1014(b)(2) and (3) each permit a basis step-up for assets held in a revocable trust, but only if the terms of the trust require income be paid “to or on the order or direction of the decedent …” Therefore, one should include that language in all revocable FGTs to receive a step-up in basis.</a:t>
            </a:r>
          </a:p>
          <a:p>
            <a:r>
              <a:rPr lang="en-US" sz="2000" dirty="0">
                <a:latin typeface="Cambria" panose="02040503050406030204" pitchFamily="18" charset="0"/>
                <a:ea typeface="Cambria" panose="02040503050406030204" pitchFamily="18" charset="0"/>
              </a:rPr>
              <a:t>A basis step-up might also be achieved by making a “check the box” election on underlying holding companies, if any (and if those companies are eligible for the election). Treas. Reg. § 301.7701-3. Following the enactment of the Tax Cuts and Jobs Act (TCJA), this has become more complex as the “30-day rule” for making check the box elections was repealed.</a:t>
            </a:r>
          </a:p>
          <a:p>
            <a:r>
              <a:rPr lang="en-US" sz="2000" dirty="0">
                <a:latin typeface="Cambria" panose="02040503050406030204" pitchFamily="18" charset="0"/>
                <a:ea typeface="Cambria" panose="02040503050406030204" pitchFamily="18" charset="0"/>
              </a:rPr>
              <a:t>A check the box election may also address Controlled Foreign Corporation (CFC) and Passive Foreign Investment Company (</a:t>
            </a:r>
            <a:r>
              <a:rPr lang="en-US" sz="2000" dirty="0" err="1">
                <a:latin typeface="Cambria" panose="02040503050406030204" pitchFamily="18" charset="0"/>
                <a:ea typeface="Cambria" panose="02040503050406030204" pitchFamily="18" charset="0"/>
              </a:rPr>
              <a:t>PFIC</a:t>
            </a:r>
            <a:r>
              <a:rPr lang="en-US" sz="2000" dirty="0">
                <a:latin typeface="Cambria" panose="02040503050406030204" pitchFamily="18" charset="0"/>
                <a:ea typeface="Cambria" panose="02040503050406030204" pitchFamily="18" charset="0"/>
              </a:rPr>
              <a:t>) issues.</a:t>
            </a:r>
          </a:p>
          <a:p>
            <a:endParaRPr lang="en-US" dirty="0"/>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05385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14CBA-4BB0-43B6-BCFA-1AD543AADBB4}"/>
              </a:ext>
            </a:extLst>
          </p:cNvPr>
          <p:cNvSpPr>
            <a:spLocks noGrp="1"/>
          </p:cNvSpPr>
          <p:nvPr>
            <p:ph type="title"/>
          </p:nvPr>
        </p:nvSpPr>
        <p:spPr>
          <a:xfrm>
            <a:off x="537107" y="120972"/>
            <a:ext cx="10972801" cy="635895"/>
          </a:xfrm>
        </p:spPr>
        <p:txBody>
          <a:bodyPr>
            <a:normAutofit/>
          </a:bodyPr>
          <a:lstStyle/>
          <a:p>
            <a:r>
              <a:rPr lang="en-US" b="1" dirty="0">
                <a:solidFill>
                  <a:schemeClr val="tx2">
                    <a:lumMod val="90000"/>
                    <a:lumOff val="10000"/>
                  </a:schemeClr>
                </a:solidFill>
                <a:latin typeface="Century Gothic" panose="020B0502020202020204" pitchFamily="34" charset="0"/>
              </a:rPr>
              <a:t>U.S. Trusts with Foreign Settlors – Delaware’s APT Statute</a:t>
            </a:r>
          </a:p>
        </p:txBody>
      </p:sp>
      <p:sp>
        <p:nvSpPr>
          <p:cNvPr id="5" name="Content Placeholder 4">
            <a:extLst>
              <a:ext uri="{FF2B5EF4-FFF2-40B4-BE49-F238E27FC236}">
                <a16:creationId xmlns:a16="http://schemas.microsoft.com/office/drawing/2014/main" id="{B7A1E780-D459-4F7A-A7E1-C2AC48593612}"/>
              </a:ext>
            </a:extLst>
          </p:cNvPr>
          <p:cNvSpPr>
            <a:spLocks noGrp="1"/>
          </p:cNvSpPr>
          <p:nvPr>
            <p:ph sz="quarter" idx="14"/>
          </p:nvPr>
        </p:nvSpPr>
        <p:spPr>
          <a:xfrm>
            <a:off x="460787" y="1219203"/>
            <a:ext cx="11125443" cy="4591868"/>
          </a:xfrm>
        </p:spPr>
        <p:txBody>
          <a:bodyPr>
            <a:normAutofit/>
          </a:bodyPr>
          <a:lstStyle/>
          <a:p>
            <a:r>
              <a:rPr lang="en-US" altLang="en-US" sz="2000" dirty="0">
                <a:solidFill>
                  <a:schemeClr val="tx1"/>
                </a:solidFill>
                <a:latin typeface="Cambria" panose="02040503050406030204" pitchFamily="18" charset="0"/>
                <a:ea typeface="Cambria" panose="02040503050406030204" pitchFamily="18" charset="0"/>
              </a:rPr>
              <a:t>Delaware’s “Qualified Dispositions in Trust Act”, 12 </a:t>
            </a:r>
            <a:r>
              <a:rPr lang="en-US" altLang="en-US" sz="2000" u="sng" dirty="0">
                <a:solidFill>
                  <a:schemeClr val="tx1"/>
                </a:solidFill>
                <a:latin typeface="Cambria" panose="02040503050406030204" pitchFamily="18" charset="0"/>
                <a:ea typeface="Cambria" panose="02040503050406030204" pitchFamily="18" charset="0"/>
              </a:rPr>
              <a:t>Del</a:t>
            </a:r>
            <a:r>
              <a:rPr lang="en-US" altLang="en-US" sz="2000" dirty="0">
                <a:solidFill>
                  <a:schemeClr val="tx1"/>
                </a:solidFill>
                <a:latin typeface="Cambria" panose="02040503050406030204" pitchFamily="18" charset="0"/>
                <a:ea typeface="Cambria" panose="02040503050406030204" pitchFamily="18" charset="0"/>
              </a:rPr>
              <a:t>. </a:t>
            </a:r>
            <a:r>
              <a:rPr lang="en-US" altLang="en-US" sz="2000" u="sng" dirty="0">
                <a:solidFill>
                  <a:schemeClr val="tx1"/>
                </a:solidFill>
                <a:latin typeface="Cambria" panose="02040503050406030204" pitchFamily="18" charset="0"/>
                <a:ea typeface="Cambria" panose="02040503050406030204" pitchFamily="18" charset="0"/>
              </a:rPr>
              <a:t>C</a:t>
            </a:r>
            <a:r>
              <a:rPr lang="en-US" altLang="en-US" sz="2000" dirty="0">
                <a:solidFill>
                  <a:schemeClr val="tx1"/>
                </a:solidFill>
                <a:latin typeface="Cambria" panose="02040503050406030204" pitchFamily="18" charset="0"/>
                <a:ea typeface="Cambria" panose="02040503050406030204" pitchFamily="18" charset="0"/>
              </a:rPr>
              <a:t>. § 3570 et al. (the “Act”), allows for self-settled asset protection trusts</a:t>
            </a:r>
          </a:p>
          <a:p>
            <a:r>
              <a:rPr lang="en-US" altLang="en-US" sz="2000" dirty="0">
                <a:solidFill>
                  <a:schemeClr val="tx1"/>
                </a:solidFill>
                <a:latin typeface="Cambria" panose="02040503050406030204" pitchFamily="18" charset="0"/>
                <a:ea typeface="Cambria" panose="02040503050406030204" pitchFamily="18" charset="0"/>
              </a:rPr>
              <a:t>Under the Act, the grantor can retain certain powers, including lifetime and testamentary powers of appointment, and can control investment decisions (by serving as the Investment Adviser of the trust). In general, under the Act the only restrictions on the grantor are the following:</a:t>
            </a:r>
          </a:p>
          <a:p>
            <a:pPr lvl="1"/>
            <a:r>
              <a:rPr lang="en-US" altLang="en-US" sz="2000" dirty="0">
                <a:solidFill>
                  <a:schemeClr val="tx1"/>
                </a:solidFill>
                <a:latin typeface="Cambria" panose="02040503050406030204" pitchFamily="18" charset="0"/>
                <a:ea typeface="Cambria" panose="02040503050406030204" pitchFamily="18" charset="0"/>
              </a:rPr>
              <a:t>The grantor may not serve as trustee of the trust.</a:t>
            </a:r>
          </a:p>
          <a:p>
            <a:pPr lvl="1"/>
            <a:r>
              <a:rPr lang="en-US" altLang="en-US" sz="2000" dirty="0">
                <a:solidFill>
                  <a:schemeClr val="tx1"/>
                </a:solidFill>
                <a:latin typeface="Cambria" panose="02040503050406030204" pitchFamily="18" charset="0"/>
                <a:ea typeface="Cambria" panose="02040503050406030204" pitchFamily="18" charset="0"/>
              </a:rPr>
              <a:t>The grantor may not serve in an “adviser” position other than investment adviser.</a:t>
            </a:r>
          </a:p>
          <a:p>
            <a:pPr lvl="1"/>
            <a:r>
              <a:rPr lang="en-US" altLang="en-US" sz="2000" dirty="0">
                <a:solidFill>
                  <a:schemeClr val="tx1"/>
                </a:solidFill>
                <a:latin typeface="Cambria" panose="02040503050406030204" pitchFamily="18" charset="0"/>
                <a:ea typeface="Cambria" panose="02040503050406030204" pitchFamily="18" charset="0"/>
              </a:rPr>
              <a:t>The grantor may not retain the power to direct distributions.</a:t>
            </a:r>
          </a:p>
          <a:p>
            <a:pPr lvl="1"/>
            <a:r>
              <a:rPr lang="en-US" altLang="en-US" sz="2000" dirty="0">
                <a:solidFill>
                  <a:schemeClr val="tx1"/>
                </a:solidFill>
                <a:latin typeface="Cambria" panose="02040503050406030204" pitchFamily="18" charset="0"/>
                <a:ea typeface="Cambria" panose="02040503050406030204" pitchFamily="18" charset="0"/>
              </a:rPr>
              <a:t>The grantor may not demand a return of assets transferred to the trust.</a:t>
            </a:r>
          </a:p>
          <a:p>
            <a:r>
              <a:rPr lang="en-US" altLang="en-US" sz="2000" dirty="0">
                <a:solidFill>
                  <a:schemeClr val="tx1"/>
                </a:solidFill>
                <a:latin typeface="Cambria" panose="02040503050406030204" pitchFamily="18" charset="0"/>
                <a:ea typeface="Cambria" panose="02040503050406030204" pitchFamily="18" charset="0"/>
              </a:rPr>
              <a:t>Section 3572 of the Act is Delaware’s “tacking” provision for creditor protection purposes that can be very useful when migrating a self-settled trust from another jurisdiction, including from non-U.S. jurisdictions</a:t>
            </a:r>
          </a:p>
        </p:txBody>
      </p:sp>
    </p:spTree>
    <p:extLst>
      <p:ext uri="{BB962C8B-B14F-4D97-AF65-F5344CB8AC3E}">
        <p14:creationId xmlns:p14="http://schemas.microsoft.com/office/powerpoint/2010/main" val="206598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09597" y="1891291"/>
            <a:ext cx="10972801" cy="779775"/>
          </a:xfrm>
        </p:spPr>
        <p:txBody>
          <a:bodyPr/>
          <a:lstStyle/>
          <a:p>
            <a:r>
              <a:rPr lang="en-US" b="1" dirty="0">
                <a:solidFill>
                  <a:schemeClr val="tx2">
                    <a:lumMod val="90000"/>
                    <a:lumOff val="10000"/>
                  </a:schemeClr>
                </a:solidFill>
                <a:latin typeface="Century Gothic" panose="020B0502020202020204" pitchFamily="34" charset="0"/>
              </a:rPr>
              <a:t>Considerations When Establishing U.S. Trusts</a:t>
            </a:r>
          </a:p>
        </p:txBody>
      </p:sp>
      <p:sp>
        <p:nvSpPr>
          <p:cNvPr id="3" name="Text Placeholder 2"/>
          <p:cNvSpPr>
            <a:spLocks noGrp="1"/>
          </p:cNvSpPr>
          <p:nvPr>
            <p:ph type="body" sz="quarter" idx="11"/>
          </p:nvPr>
        </p:nvSpPr>
        <p:spPr>
          <a:xfrm>
            <a:off x="609598" y="3214689"/>
            <a:ext cx="10972801" cy="2443163"/>
          </a:xfrm>
        </p:spPr>
        <p:txBody>
          <a:bodyPr/>
          <a:lstStyle/>
          <a:p>
            <a:pPr marL="285750" indent="-285750">
              <a:buFont typeface="Arial" panose="020B0604020202020204" pitchFamily="34" charset="0"/>
              <a:buChar char="•"/>
            </a:pPr>
            <a:r>
              <a:rPr lang="en-US" dirty="0">
                <a:solidFill>
                  <a:schemeClr val="tx1"/>
                </a:solidFill>
                <a:latin typeface="Cambria" panose="02040503050406030204" pitchFamily="18" charset="0"/>
                <a:ea typeface="Cambria" panose="02040503050406030204" pitchFamily="18" charset="0"/>
              </a:rPr>
              <a:t>Motivations for Onshoring</a:t>
            </a:r>
          </a:p>
          <a:p>
            <a:pPr marL="285750" indent="-285750">
              <a:buFont typeface="Arial" panose="020B0604020202020204" pitchFamily="34" charset="0"/>
              <a:buChar char="•"/>
            </a:pPr>
            <a:r>
              <a:rPr lang="en-US" dirty="0">
                <a:solidFill>
                  <a:schemeClr val="tx1"/>
                </a:solidFill>
                <a:latin typeface="Cambria" panose="02040503050406030204" pitchFamily="18" charset="0"/>
                <a:ea typeface="Cambria" panose="02040503050406030204" pitchFamily="18" charset="0"/>
              </a:rPr>
              <a:t>Onshore From Inception</a:t>
            </a:r>
          </a:p>
          <a:p>
            <a:pPr marL="285750" indent="-285750">
              <a:buFont typeface="Arial" panose="020B0604020202020204" pitchFamily="34" charset="0"/>
              <a:buChar char="•"/>
            </a:pPr>
            <a:r>
              <a:rPr lang="en-US" dirty="0">
                <a:solidFill>
                  <a:schemeClr val="tx1"/>
                </a:solidFill>
                <a:latin typeface="Cambria" panose="02040503050406030204" pitchFamily="18" charset="0"/>
                <a:ea typeface="Cambria" panose="02040503050406030204" pitchFamily="18" charset="0"/>
              </a:rPr>
              <a:t>Onshoring an Offshore Trust</a:t>
            </a:r>
          </a:p>
          <a:p>
            <a:pPr marL="285750" indent="-285750">
              <a:buFont typeface="Arial" panose="020B0604020202020204" pitchFamily="34" charset="0"/>
              <a:buChar char="•"/>
            </a:pPr>
            <a:r>
              <a:rPr lang="en-US" dirty="0">
                <a:solidFill>
                  <a:schemeClr val="tx1"/>
                </a:solidFill>
                <a:latin typeface="Cambria" panose="02040503050406030204" pitchFamily="18" charset="0"/>
                <a:ea typeface="Cambria" panose="02040503050406030204" pitchFamily="18" charset="0"/>
              </a:rPr>
              <a:t>Type of Trust – Grantor vs. Non-grantor</a:t>
            </a:r>
          </a:p>
        </p:txBody>
      </p:sp>
    </p:spTree>
    <p:extLst>
      <p:ext uri="{BB962C8B-B14F-4D97-AF65-F5344CB8AC3E}">
        <p14:creationId xmlns:p14="http://schemas.microsoft.com/office/powerpoint/2010/main" val="4167135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2">
                    <a:lumMod val="90000"/>
                    <a:lumOff val="10000"/>
                  </a:schemeClr>
                </a:solidFill>
                <a:latin typeface="Century Gothic" panose="020B0502020202020204" pitchFamily="34" charset="0"/>
              </a:rPr>
              <a:t>Motivations for Moving Onshore</a:t>
            </a:r>
            <a:endParaRPr lang="en-US" b="1" i="1" dirty="0">
              <a:solidFill>
                <a:schemeClr val="tx2">
                  <a:lumMod val="90000"/>
                  <a:lumOff val="10000"/>
                </a:schemeClr>
              </a:solidFill>
              <a:latin typeface="Century Gothic" panose="020B0502020202020204" pitchFamily="34" charset="0"/>
            </a:endParaRPr>
          </a:p>
        </p:txBody>
      </p:sp>
      <p:sp>
        <p:nvSpPr>
          <p:cNvPr id="6" name="Rectangle 5"/>
          <p:cNvSpPr/>
          <p:nvPr/>
        </p:nvSpPr>
        <p:spPr>
          <a:xfrm>
            <a:off x="6261276" y="2960069"/>
            <a:ext cx="2100186" cy="2141726"/>
          </a:xfrm>
          <a:prstGeom prst="rect">
            <a:avLst/>
          </a:prstGeom>
          <a:noFill/>
          <a:ln w="3175" cap="flat" algn="ctr">
            <a:noFill/>
            <a:prstDash val="solid"/>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0" tIns="0" rIns="0" bIns="0" numCol="1" spcCol="1270" anchor="t" anchorCtr="1">
            <a:noAutofit/>
          </a:bodyPr>
          <a:lstStyle/>
          <a:p>
            <a:pPr marL="0" lvl="1" defTabSz="622300">
              <a:spcBef>
                <a:spcPts val="600"/>
              </a:spcBef>
              <a:tabLst>
                <a:tab pos="568325" algn="l"/>
              </a:tabLst>
            </a:pPr>
            <a:r>
              <a:rPr lang="en-US" sz="1600" b="1" dirty="0">
                <a:solidFill>
                  <a:srgbClr val="000000"/>
                </a:solidFill>
              </a:rPr>
              <a:t>Facilitate access </a:t>
            </a:r>
            <a:r>
              <a:rPr lang="en-US" sz="1600" dirty="0">
                <a:solidFill>
                  <a:srgbClr val="000000"/>
                </a:solidFill>
              </a:rPr>
              <a:t>to credit from U.S. financial institutions</a:t>
            </a:r>
          </a:p>
        </p:txBody>
      </p:sp>
      <p:sp>
        <p:nvSpPr>
          <p:cNvPr id="7" name="Rectangle 6"/>
          <p:cNvSpPr/>
          <p:nvPr/>
        </p:nvSpPr>
        <p:spPr>
          <a:xfrm>
            <a:off x="8934700" y="2960068"/>
            <a:ext cx="2513589" cy="2583481"/>
          </a:xfrm>
          <a:prstGeom prst="rect">
            <a:avLst/>
          </a:prstGeom>
          <a:noFill/>
          <a:ln w="3175" cap="flat" algn="ctr">
            <a:noFill/>
            <a:prstDash val="solid"/>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0" tIns="0" rIns="0" bIns="0" numCol="1" spcCol="1270" anchor="t" anchorCtr="1">
            <a:noAutofit/>
          </a:bodyPr>
          <a:lstStyle/>
          <a:p>
            <a:pPr defTabSz="711200">
              <a:spcBef>
                <a:spcPts val="600"/>
              </a:spcBef>
            </a:pPr>
            <a:r>
              <a:rPr lang="en-US" sz="1600" b="1" dirty="0">
                <a:solidFill>
                  <a:srgbClr val="000000"/>
                </a:solidFill>
              </a:rPr>
              <a:t>Perception of greater privacy</a:t>
            </a:r>
            <a:r>
              <a:rPr lang="en-US" sz="1600" dirty="0">
                <a:solidFill>
                  <a:srgbClr val="000000"/>
                </a:solidFill>
              </a:rPr>
              <a:t> U.S. has not adopted Common Reporting Standard, and FATCA appears less intrusive</a:t>
            </a:r>
          </a:p>
          <a:p>
            <a:pPr marL="115888" indent="-115888" defTabSz="711200">
              <a:spcBef>
                <a:spcPts val="600"/>
              </a:spcBef>
              <a:buFont typeface="Arial" panose="020B0604020202020204" pitchFamily="34" charset="0"/>
              <a:buChar char="•"/>
            </a:pPr>
            <a:r>
              <a:rPr lang="en-US" sz="1600" dirty="0">
                <a:solidFill>
                  <a:srgbClr val="000000"/>
                </a:solidFill>
              </a:rPr>
              <a:t>Confidence that “silent” trusts will be respected by courts</a:t>
            </a:r>
          </a:p>
        </p:txBody>
      </p:sp>
      <p:sp>
        <p:nvSpPr>
          <p:cNvPr id="8" name="Rectangle 7"/>
          <p:cNvSpPr/>
          <p:nvPr/>
        </p:nvSpPr>
        <p:spPr>
          <a:xfrm>
            <a:off x="3551982" y="2951647"/>
            <a:ext cx="2368543" cy="2141726"/>
          </a:xfrm>
          <a:prstGeom prst="rect">
            <a:avLst/>
          </a:prstGeom>
          <a:noFill/>
          <a:ln w="3175" cap="flat" algn="ctr">
            <a:noFill/>
            <a:prstDash val="solid"/>
          </a:ln>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0" rIns="0" bIns="0" numCol="1" spcCol="1270" anchor="t" anchorCtr="1">
            <a:noAutofit/>
          </a:bodyPr>
          <a:lstStyle/>
          <a:p>
            <a:pPr marL="0" lvl="1" defTabSz="622300">
              <a:spcBef>
                <a:spcPts val="600"/>
              </a:spcBef>
              <a:tabLst>
                <a:tab pos="231775" algn="l"/>
              </a:tabLst>
            </a:pPr>
            <a:r>
              <a:rPr lang="en-US" sz="1600" b="1" dirty="0">
                <a:solidFill>
                  <a:schemeClr val="tx1"/>
                </a:solidFill>
              </a:rPr>
              <a:t>Avoid jurisdictions </a:t>
            </a:r>
            <a:r>
              <a:rPr lang="en-US" sz="1600" dirty="0">
                <a:solidFill>
                  <a:schemeClr val="tx1"/>
                </a:solidFill>
              </a:rPr>
              <a:t>which are black-listed and/or have recently had high profile scandals</a:t>
            </a:r>
          </a:p>
        </p:txBody>
      </p:sp>
      <p:sp>
        <p:nvSpPr>
          <p:cNvPr id="9" name="Rectangle 8"/>
          <p:cNvSpPr/>
          <p:nvPr/>
        </p:nvSpPr>
        <p:spPr>
          <a:xfrm>
            <a:off x="819495" y="2951647"/>
            <a:ext cx="2368543" cy="2141726"/>
          </a:xfrm>
          <a:prstGeom prst="rect">
            <a:avLst/>
          </a:prstGeom>
          <a:noFill/>
          <a:ln w="3175" cap="flat" algn="ctr">
            <a:noFill/>
            <a:prstDash val="solid"/>
          </a:ln>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0" tIns="0" rIns="0" bIns="0" numCol="1" spcCol="1270" anchor="t" anchorCtr="1">
            <a:noAutofit/>
          </a:bodyPr>
          <a:lstStyle/>
          <a:p>
            <a:pPr marL="0" lvl="1" defTabSz="622300">
              <a:spcBef>
                <a:spcPts val="600"/>
              </a:spcBef>
            </a:pPr>
            <a:r>
              <a:rPr lang="en-US" sz="1600" b="1" dirty="0">
                <a:solidFill>
                  <a:schemeClr val="tx1"/>
                </a:solidFill>
              </a:rPr>
              <a:t>Benefit of U.S. law</a:t>
            </a:r>
            <a:r>
              <a:rPr lang="en-US" sz="1600" dirty="0">
                <a:solidFill>
                  <a:schemeClr val="tx1"/>
                </a:solidFill>
              </a:rPr>
              <a:t>, </a:t>
            </a:r>
            <a:br>
              <a:rPr lang="en-US" sz="1600" dirty="0">
                <a:solidFill>
                  <a:schemeClr val="tx1"/>
                </a:solidFill>
              </a:rPr>
            </a:br>
            <a:r>
              <a:rPr lang="en-US" sz="1600" dirty="0">
                <a:solidFill>
                  <a:schemeClr val="tx1"/>
                </a:solidFill>
              </a:rPr>
              <a:t>trust friendly courts and “modern trust” statutes</a:t>
            </a:r>
            <a:endParaRPr lang="en-US" sz="1600" baseline="30000" dirty="0">
              <a:solidFill>
                <a:schemeClr val="tx1"/>
              </a:solidFill>
            </a:endParaRPr>
          </a:p>
        </p:txBody>
      </p:sp>
      <p:grpSp>
        <p:nvGrpSpPr>
          <p:cNvPr id="10" name="Group 9"/>
          <p:cNvGrpSpPr/>
          <p:nvPr/>
        </p:nvGrpSpPr>
        <p:grpSpPr>
          <a:xfrm>
            <a:off x="3328640" y="2226547"/>
            <a:ext cx="5484809" cy="3073262"/>
            <a:chOff x="2328665" y="1945432"/>
            <a:chExt cx="4090415" cy="3406214"/>
          </a:xfrm>
        </p:grpSpPr>
        <p:cxnSp>
          <p:nvCxnSpPr>
            <p:cNvPr id="11" name="Straight Connector 10"/>
            <p:cNvCxnSpPr/>
            <p:nvPr/>
          </p:nvCxnSpPr>
          <p:spPr>
            <a:xfrm>
              <a:off x="2328665" y="1945432"/>
              <a:ext cx="0" cy="3406214"/>
            </a:xfrm>
            <a:prstGeom prst="line">
              <a:avLst/>
            </a:prstGeom>
            <a:ln w="6350" cap="flat" cmpd="sng" algn="ctr">
              <a:solidFill>
                <a:schemeClr val="tx1">
                  <a:lumMod val="75000"/>
                </a:schemeClr>
              </a:solidFill>
              <a:prstDash val="dot"/>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388680" y="1945432"/>
              <a:ext cx="0" cy="3406214"/>
            </a:xfrm>
            <a:prstGeom prst="line">
              <a:avLst/>
            </a:prstGeom>
            <a:ln w="6350" cap="flat" cmpd="sng" algn="ctr">
              <a:solidFill>
                <a:schemeClr val="tx1">
                  <a:lumMod val="75000"/>
                </a:schemeClr>
              </a:solidFill>
              <a:prstDash val="dot"/>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419080" y="1945432"/>
              <a:ext cx="0" cy="3406214"/>
            </a:xfrm>
            <a:prstGeom prst="line">
              <a:avLst/>
            </a:prstGeom>
            <a:ln w="6350" cap="flat" cmpd="sng" algn="ctr">
              <a:solidFill>
                <a:schemeClr val="tx1">
                  <a:lumMod val="75000"/>
                </a:schemeClr>
              </a:solidFill>
              <a:prstDash val="dot"/>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299401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MDSU!10510951.1</documentid>
  <senderid>DHAYWARD</senderid>
  <senderemail>DHAYWARD@MDSULAW.COM</senderemail>
  <lastmodified>2025-10-13T17:59:41.0000000-04:00</lastmodified>
  <database>MDSU</database>
</properties>
</file>

<file path=customXml/itemProps1.xml><?xml version="1.0" encoding="utf-8"?>
<ds:datastoreItem xmlns:ds="http://schemas.openxmlformats.org/officeDocument/2006/customXml" ds:itemID="{F0F55E2D-E134-4939-87CB-99A8F9EEFB98}">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otalTime>1008</TotalTime>
  <Words>3220</Words>
  <Application>Microsoft Office PowerPoint</Application>
  <PresentationFormat>Widescreen</PresentationFormat>
  <Paragraphs>305</Paragraphs>
  <Slides>22</Slides>
  <Notes>10</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22</vt:i4>
      </vt:variant>
    </vt:vector>
  </HeadingPairs>
  <TitlesOfParts>
    <vt:vector size="36" baseType="lpstr">
      <vt:lpstr>Aptos</vt:lpstr>
      <vt:lpstr>Aptos Display</vt:lpstr>
      <vt:lpstr>Arail</vt:lpstr>
      <vt:lpstr>Arial</vt:lpstr>
      <vt:lpstr>Arial Narrow</vt:lpstr>
      <vt:lpstr>Calibri</vt:lpstr>
      <vt:lpstr>Cambria</vt:lpstr>
      <vt:lpstr>Century Gothic</vt:lpstr>
      <vt:lpstr>Courier New</vt:lpstr>
      <vt:lpstr>Symbol</vt:lpstr>
      <vt:lpstr>Times New Roman</vt:lpstr>
      <vt:lpstr>Wingdings</vt:lpstr>
      <vt:lpstr>Office Theme</vt:lpstr>
      <vt:lpstr>1_Office Theme</vt:lpstr>
      <vt:lpstr>2025 Delaware Trust Conference  October 28, 2025</vt:lpstr>
      <vt:lpstr>Recent Trends in Planning for International Clients</vt:lpstr>
      <vt:lpstr>Key Motivations for Choosing the U.S.</vt:lpstr>
      <vt:lpstr>Separating Administrative Situs and Tax Situs</vt:lpstr>
      <vt:lpstr>Foreign Grantor Trusts: The “Grand Slam” of Trusts</vt:lpstr>
      <vt:lpstr>Achieving Basis Step-ups for FGTs</vt:lpstr>
      <vt:lpstr>U.S. Trusts with Foreign Settlors – Delaware’s APT Statute</vt:lpstr>
      <vt:lpstr>PowerPoint Presentation</vt:lpstr>
      <vt:lpstr>Motivations for Moving Onshore</vt:lpstr>
      <vt:lpstr>Administrating Onshore From Inception: Advantages</vt:lpstr>
      <vt:lpstr>Administrating Onshore From Inception: Caveats</vt:lpstr>
      <vt:lpstr>Tax and Legal Implications to Onshoring</vt:lpstr>
      <vt:lpstr>Factors to Consider When Onshoring</vt:lpstr>
      <vt:lpstr>Common Strategies for Passing the Control Test</vt:lpstr>
      <vt:lpstr>Foreign Trusts: What Makes a Trust Foreign vs US?  </vt:lpstr>
      <vt:lpstr>Throwback Tax for Distributions of UNI to U.S. Beneficiaries</vt:lpstr>
      <vt:lpstr>Techniques for Mitigating the Throwback Tax</vt:lpstr>
      <vt:lpstr>Additional Onshoring Considerations</vt:lpstr>
      <vt:lpstr>PowerPoint Presentation</vt:lpstr>
      <vt:lpstr>12 Reasons to Select Delaware</vt:lpstr>
      <vt:lpstr>3313 &amp; 3313A Distinctions</vt:lpstr>
      <vt:lpstr>Comparison to other Jurisdictions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Coppock, Robert</dc:creator>
  <cp:lastModifiedBy>Greg Koseluk</cp:lastModifiedBy>
  <cp:revision>42</cp:revision>
  <dcterms:created xsi:type="dcterms:W3CDTF">2025-10-01T18:28:07Z</dcterms:created>
  <dcterms:modified xsi:type="dcterms:W3CDTF">2025-10-20T19:17:00Z</dcterms:modified>
</cp:coreProperties>
</file>